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0" r:id="rId5"/>
    <p:sldMasterId id="214748369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y="5143500" cx="9144000"/>
  <p:notesSz cx="6858000" cy="9144000"/>
  <p:embeddedFontLst>
    <p:embeddedFont>
      <p:font typeface="Roboto"/>
      <p:regular r:id="rId67"/>
      <p:bold r:id="rId68"/>
      <p:italic r:id="rId69"/>
      <p:boldItalic r:id="rId70"/>
    </p:embeddedFont>
    <p:embeddedFont>
      <p:font typeface="Lato"/>
      <p:regular r:id="rId71"/>
      <p:bold r:id="rId72"/>
      <p:italic r:id="rId73"/>
      <p:boldItalic r:id="rId74"/>
    </p:embeddedFont>
    <p:embeddedFont>
      <p:font typeface="Google Sans"/>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23A9460-6336-41AF-A4DB-A0D37A438078}">
  <a:tblStyle styleId="{D23A9460-6336-41AF-A4DB-A0D37A43807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Lato-italic.fntdata"/><Relationship Id="rId72" Type="http://schemas.openxmlformats.org/officeDocument/2006/relationships/font" Target="fonts/Lato-bold.fntdata"/><Relationship Id="rId31" Type="http://schemas.openxmlformats.org/officeDocument/2006/relationships/slide" Target="slides/slide24.xml"/><Relationship Id="rId75" Type="http://schemas.openxmlformats.org/officeDocument/2006/relationships/font" Target="fonts/GoogleSans-regular.fntdata"/><Relationship Id="rId30" Type="http://schemas.openxmlformats.org/officeDocument/2006/relationships/slide" Target="slides/slide23.xml"/><Relationship Id="rId74" Type="http://schemas.openxmlformats.org/officeDocument/2006/relationships/font" Target="fonts/Lato-boldItalic.fntdata"/><Relationship Id="rId33" Type="http://schemas.openxmlformats.org/officeDocument/2006/relationships/slide" Target="slides/slide26.xml"/><Relationship Id="rId77" Type="http://schemas.openxmlformats.org/officeDocument/2006/relationships/font" Target="fonts/GoogleSans-italic.fntdata"/><Relationship Id="rId32" Type="http://schemas.openxmlformats.org/officeDocument/2006/relationships/slide" Target="slides/slide25.xml"/><Relationship Id="rId76" Type="http://schemas.openxmlformats.org/officeDocument/2006/relationships/font" Target="fonts/GoogleSans-bold.fntdata"/><Relationship Id="rId35" Type="http://schemas.openxmlformats.org/officeDocument/2006/relationships/slide" Target="slides/slide28.xml"/><Relationship Id="rId34" Type="http://schemas.openxmlformats.org/officeDocument/2006/relationships/slide" Target="slides/slide27.xml"/><Relationship Id="rId78" Type="http://schemas.openxmlformats.org/officeDocument/2006/relationships/font" Target="fonts/GoogleSans-boldItalic.fntdata"/><Relationship Id="rId71" Type="http://schemas.openxmlformats.org/officeDocument/2006/relationships/font" Target="fonts/Lato-regular.fntdata"/><Relationship Id="rId70" Type="http://schemas.openxmlformats.org/officeDocument/2006/relationships/font" Target="fonts/Roboto-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Roboto-bold.fntdata"/><Relationship Id="rId23" Type="http://schemas.openxmlformats.org/officeDocument/2006/relationships/slide" Target="slides/slide16.xml"/><Relationship Id="rId67" Type="http://schemas.openxmlformats.org/officeDocument/2006/relationships/font" Target="fonts/Roboto-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aejunyoo.blogspot.com/2017/03/nips-2016-tutorial-summary-nuts-and-bolts-of-building-AI-AndrewNg.html" TargetMode="External"/><Relationship Id="rId3" Type="http://schemas.openxmlformats.org/officeDocument/2006/relationships/hyperlink" Target="https://youtu.be/F1ka6a13S9I"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aejunyoo.blogspot.com/2017/03/nips-2016-tutorial-summary-nuts-and-bolts-of-building-AI-AndrewNg.html" TargetMode="External"/><Relationship Id="rId3" Type="http://schemas.openxmlformats.org/officeDocument/2006/relationships/hyperlink" Target="https://youtu.be/F1ka6a13S9I"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aejunyoo.blogspot.com/2017/03/nips-2016-tutorial-summary-nuts-and-bolts-of-building-AI-AndrewNg.html" TargetMode="External"/><Relationship Id="rId3" Type="http://schemas.openxmlformats.org/officeDocument/2006/relationships/hyperlink" Target="https://youtu.be/F1ka6a13S9I"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qnDlFTYnbR0"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aejunyoo.blogspot.com/2017/03/nips-2016-tutorial-summary-nuts-and-bolts-of-building-AI-AndrewNg.html" TargetMode="External"/><Relationship Id="rId3" Type="http://schemas.openxmlformats.org/officeDocument/2006/relationships/hyperlink" Target="https://youtu.be/F1ka6a13S9I"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aejunyoo.blogspot.com/2017/03/nips-2016-tutorial-summary-nuts-and-bolts-of-building-AI-AndrewNg.html" TargetMode="External"/><Relationship Id="rId3" Type="http://schemas.openxmlformats.org/officeDocument/2006/relationships/hyperlink" Target="https://youtu.be/F1ka6a13S9I"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aejunyoo.blogspot.com/2017/03/nips-2016-tutorial-summary-nuts-and-bolts-of-building-AI-AndrewNg.html" TargetMode="External"/><Relationship Id="rId3" Type="http://schemas.openxmlformats.org/officeDocument/2006/relationships/hyperlink" Target="https://youtu.be/F1ka6a13S9I"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jaejunyoo.blogspot.com/2017/03/nips-2016-tutorial-summary-nuts-and-bolts-of-building-AI-AndrewNg.html" TargetMode="External"/><Relationship Id="rId3" Type="http://schemas.openxmlformats.org/officeDocument/2006/relationships/hyperlink" Target="https://youtu.be/F1ka6a13S9I"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3a7aa10c53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a7aa10c53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3a689d8c8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a689d8c8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3a689d8c8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a689d8c8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3a689d8c86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a689d8c86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3a7aa10c53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a7aa10c53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https://medium.com/@Say2neeraj/what-is-the-difference-between-machine-learning-and-deep-learning-5795e4415be9</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3a7aa10c53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a7aa10c53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But why we use DLnow ? (answer scability, cad de s’améliorer avec l’augmentation des données)</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u="sng">
                <a:solidFill>
                  <a:schemeClr val="hlink"/>
                </a:solidFill>
                <a:hlinkClick r:id="rId2"/>
              </a:rPr>
              <a:t>http://jaejunyoo.blogspot.com/2017/03/nips-2016-tutorial-summary-nuts-and-bolts-of-building-AI-AndrewNg.html</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solidFill>
                  <a:schemeClr val="dk1"/>
                </a:solidFill>
              </a:rPr>
              <a:t>Here is an interesting plot presenting the relationship between the data scale and the model performance, proposed by Andrew Ng in his “</a:t>
            </a:r>
            <a:r>
              <a:rPr lang="pt-BR" u="sng">
                <a:solidFill>
                  <a:schemeClr val="hlink"/>
                </a:solidFill>
                <a:hlinkClick r:id="rId3"/>
              </a:rPr>
              <a:t>Nuts and Bolts of Applying Deep Learning</a:t>
            </a:r>
            <a:r>
              <a:rPr lang="pt-BR">
                <a:solidFill>
                  <a:schemeClr val="dk1"/>
                </a:solidFill>
              </a:rPr>
              <a:t>” talk. On a small dataset, traditional algorithms (Regression, Random Forests, SVM, GBM, etc.) or statistical learning does a great job, but once the data scale goes up to the sky, the large NN outperforms others. Partially because compared to a traditional ML model, a neural network model has many more parameters and has the capability to learn complicated nonlinear patterns. Thus we expect the model to pick the most helpful features by itself without too much expert-involved manual feature engineering.</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AutoNum type="arabicParenR"/>
            </a:pPr>
            <a:r>
              <a:rPr lang="pt-BR">
                <a:solidFill>
                  <a:schemeClr val="dk1"/>
                </a:solidFill>
              </a:rPr>
              <a:t>traditional does not improve with more data (the rise of data)</a:t>
            </a:r>
            <a:endParaRPr>
              <a:solidFill>
                <a:schemeClr val="dk1"/>
              </a:solidFill>
            </a:endParaRPr>
          </a:p>
          <a:p>
            <a:pPr indent="-298450" lvl="0" marL="457200" rtl="0" algn="l">
              <a:spcBef>
                <a:spcPts val="0"/>
              </a:spcBef>
              <a:spcAft>
                <a:spcPts val="0"/>
              </a:spcAft>
              <a:buClr>
                <a:schemeClr val="dk1"/>
              </a:buClr>
              <a:buSzPts val="1100"/>
              <a:buAutoNum type="arabicParenR"/>
            </a:pPr>
            <a:r>
              <a:rPr lang="pt-BR">
                <a:solidFill>
                  <a:schemeClr val="dk1"/>
                </a:solidFill>
              </a:rPr>
              <a:t>why more data ? Digitalization of the society processes (big data)</a:t>
            </a:r>
            <a:endParaRPr>
              <a:solidFill>
                <a:schemeClr val="dk1"/>
              </a:solidFill>
            </a:endParaRPr>
          </a:p>
          <a:p>
            <a:pPr indent="-298450" lvl="0" marL="457200" rtl="0" algn="l">
              <a:spcBef>
                <a:spcPts val="0"/>
              </a:spcBef>
              <a:spcAft>
                <a:spcPts val="0"/>
              </a:spcAft>
              <a:buClr>
                <a:schemeClr val="dk1"/>
              </a:buClr>
              <a:buSzPts val="1100"/>
              <a:buAutoNum type="arabicParenR"/>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3a7aa10c53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a7aa10c53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But why we use DLnow ? (answer scability, cad de s’améliorer avec l’augmentation des données)</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u="sng">
                <a:solidFill>
                  <a:schemeClr val="hlink"/>
                </a:solidFill>
                <a:hlinkClick r:id="rId2"/>
              </a:rPr>
              <a:t>http://jaejunyoo.blogspot.com/2017/03/nips-2016-tutorial-summary-nuts-and-bolts-of-building-AI-AndrewNg.html</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solidFill>
                  <a:schemeClr val="dk1"/>
                </a:solidFill>
              </a:rPr>
              <a:t>Here is an interesting plot presenting the relationship between the data scale and the model performance, proposed by Andrew Ng in his “</a:t>
            </a:r>
            <a:r>
              <a:rPr lang="pt-BR" u="sng">
                <a:solidFill>
                  <a:schemeClr val="hlink"/>
                </a:solidFill>
                <a:hlinkClick r:id="rId3"/>
              </a:rPr>
              <a:t>Nuts and Bolts of Applying Deep Learning</a:t>
            </a:r>
            <a:r>
              <a:rPr lang="pt-BR">
                <a:solidFill>
                  <a:schemeClr val="dk1"/>
                </a:solidFill>
              </a:rPr>
              <a:t>” talk. On a small dataset, traditional algorithms (Regression, Random Forests, SVM, GBM, etc.) or statistical learning does a great job, but once the data scale goes up to the sky, the large NN outperforms others. Partially because compared to a traditional ML model, a neural network model has many more parameters and has the capability to learn complicated nonlinear patterns. Thus we expect the model to pick the most helpful features by itself without too much expert-involved manual feature engineering.</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AutoNum type="arabicParenR"/>
            </a:pPr>
            <a:r>
              <a:rPr lang="pt-BR">
                <a:solidFill>
                  <a:schemeClr val="dk1"/>
                </a:solidFill>
              </a:rPr>
              <a:t>traditional does not improve with more data (the rise of data)</a:t>
            </a:r>
            <a:endParaRPr>
              <a:solidFill>
                <a:schemeClr val="dk1"/>
              </a:solidFill>
            </a:endParaRPr>
          </a:p>
          <a:p>
            <a:pPr indent="-298450" lvl="0" marL="457200" rtl="0" algn="l">
              <a:spcBef>
                <a:spcPts val="0"/>
              </a:spcBef>
              <a:spcAft>
                <a:spcPts val="0"/>
              </a:spcAft>
              <a:buClr>
                <a:schemeClr val="dk1"/>
              </a:buClr>
              <a:buSzPts val="1100"/>
              <a:buAutoNum type="arabicParenR"/>
            </a:pPr>
            <a:r>
              <a:rPr lang="pt-BR">
                <a:solidFill>
                  <a:schemeClr val="dk1"/>
                </a:solidFill>
              </a:rPr>
              <a:t>why more data ? Digitalization of the society processes (big data)</a:t>
            </a:r>
            <a:endParaRPr>
              <a:solidFill>
                <a:schemeClr val="dk1"/>
              </a:solidFill>
            </a:endParaRPr>
          </a:p>
          <a:p>
            <a:pPr indent="-298450" lvl="0" marL="457200" rtl="0" algn="l">
              <a:spcBef>
                <a:spcPts val="0"/>
              </a:spcBef>
              <a:spcAft>
                <a:spcPts val="0"/>
              </a:spcAft>
              <a:buClr>
                <a:schemeClr val="dk1"/>
              </a:buClr>
              <a:buSzPts val="1100"/>
              <a:buAutoNum type="arabicParenR"/>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3a7aa10c53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a7aa10c53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3a689d8c8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a689d8c8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3a7aa10c53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a7aa10c53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But why we use DLnow ? (answer scability, cad de s’améliorer avec l’augmentation des données)</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u="sng">
                <a:solidFill>
                  <a:schemeClr val="hlink"/>
                </a:solidFill>
                <a:hlinkClick r:id="rId2"/>
              </a:rPr>
              <a:t>http://jaejunyoo.blogspot.com/2017/03/nips-2016-tutorial-summary-nuts-and-bolts-of-building-AI-AndrewNg.html</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solidFill>
                  <a:schemeClr val="dk1"/>
                </a:solidFill>
              </a:rPr>
              <a:t>Here is an interesting plot presenting the relationship between the data scale and the model performance, proposed by Andrew Ng in his “</a:t>
            </a:r>
            <a:r>
              <a:rPr lang="pt-BR" u="sng">
                <a:solidFill>
                  <a:schemeClr val="hlink"/>
                </a:solidFill>
                <a:hlinkClick r:id="rId3"/>
              </a:rPr>
              <a:t>Nuts and Bolts of Applying Deep Learning</a:t>
            </a:r>
            <a:r>
              <a:rPr lang="pt-BR">
                <a:solidFill>
                  <a:schemeClr val="dk1"/>
                </a:solidFill>
              </a:rPr>
              <a:t>” talk. On a small dataset, traditional algorithms (Regression, Random Forests, SVM, GBM, etc.) or statistical learning does a great job, but once the data scale goes up to the sky, the large NN outperforms others. Partially because compared to a traditional ML model, a neural network model has many more parameters and has the capability to learn complicated nonlinear patterns. Thus we expect the model to pick the most helpful features by itself without too much expert-involved manual feature engineering.</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AutoNum type="arabicParenR"/>
            </a:pPr>
            <a:r>
              <a:rPr lang="pt-BR">
                <a:solidFill>
                  <a:schemeClr val="dk1"/>
                </a:solidFill>
              </a:rPr>
              <a:t>traditional does not improve with more data (the rise of data)</a:t>
            </a:r>
            <a:endParaRPr>
              <a:solidFill>
                <a:schemeClr val="dk1"/>
              </a:solidFill>
            </a:endParaRPr>
          </a:p>
          <a:p>
            <a:pPr indent="-298450" lvl="0" marL="457200" rtl="0" algn="l">
              <a:spcBef>
                <a:spcPts val="0"/>
              </a:spcBef>
              <a:spcAft>
                <a:spcPts val="0"/>
              </a:spcAft>
              <a:buClr>
                <a:schemeClr val="dk1"/>
              </a:buClr>
              <a:buSzPts val="1100"/>
              <a:buAutoNum type="arabicParenR"/>
            </a:pPr>
            <a:r>
              <a:rPr lang="pt-BR">
                <a:solidFill>
                  <a:schemeClr val="dk1"/>
                </a:solidFill>
              </a:rPr>
              <a:t>why more data ? Digitalization of the society processes (big data)</a:t>
            </a:r>
            <a:endParaRPr>
              <a:solidFill>
                <a:schemeClr val="dk1"/>
              </a:solidFill>
            </a:endParaRPr>
          </a:p>
          <a:p>
            <a:pPr indent="-298450" lvl="0" marL="457200" rtl="0" algn="l">
              <a:spcBef>
                <a:spcPts val="0"/>
              </a:spcBef>
              <a:spcAft>
                <a:spcPts val="0"/>
              </a:spcAft>
              <a:buClr>
                <a:schemeClr val="dk1"/>
              </a:buClr>
              <a:buSzPts val="1100"/>
              <a:buAutoNum type="arabicParenR"/>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3a7aa10c53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a7aa10c53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3a7aa10c53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a7aa10c53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3a689d8c86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a689d8c86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3a689d8c8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a689d8c8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The electricity changed our society. Which area will not be transformed by AI ?</a:t>
            </a:r>
            <a:endParaRPr/>
          </a:p>
          <a:p>
            <a:pPr indent="0" lvl="0" marL="0" rtl="0" algn="l">
              <a:spcBef>
                <a:spcPts val="0"/>
              </a:spcBef>
              <a:spcAft>
                <a:spcPts val="0"/>
              </a:spcAft>
              <a:buNone/>
            </a:pPr>
            <a:r>
              <a:rPr lang="pt-BR"/>
              <a:t>Andrew Ng (May, 2018) : </a:t>
            </a:r>
            <a:r>
              <a:rPr lang="pt-BR" u="sng">
                <a:solidFill>
                  <a:schemeClr val="accent5"/>
                </a:solidFill>
                <a:hlinkClick r:id="rId2"/>
              </a:rPr>
              <a:t>https://www.youtube.com/watch?v=qnDlFTYnbR0</a:t>
            </a:r>
            <a:r>
              <a:rPr lang="pt-BR"/>
              <a: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3a7aa10c53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a7aa10c53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3a7aa10c53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a7aa10c53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But why we use DLnow ? (answer scability, cad de s’améliorer avec l’augmentation des données)</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u="sng">
                <a:solidFill>
                  <a:schemeClr val="hlink"/>
                </a:solidFill>
                <a:hlinkClick r:id="rId2"/>
              </a:rPr>
              <a:t>http://jaejunyoo.blogspot.com/2017/03/nips-2016-tutorial-summary-nuts-and-bolts-of-building-AI-AndrewNg.html</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solidFill>
                  <a:schemeClr val="dk1"/>
                </a:solidFill>
              </a:rPr>
              <a:t>Here is an interesting plot presenting the relationship between the data scale and the model performance, proposed by Andrew Ng in his “</a:t>
            </a:r>
            <a:r>
              <a:rPr lang="pt-BR" u="sng">
                <a:solidFill>
                  <a:schemeClr val="hlink"/>
                </a:solidFill>
                <a:hlinkClick r:id="rId3"/>
              </a:rPr>
              <a:t>Nuts and Bolts of Applying Deep Learning</a:t>
            </a:r>
            <a:r>
              <a:rPr lang="pt-BR">
                <a:solidFill>
                  <a:schemeClr val="dk1"/>
                </a:solidFill>
              </a:rPr>
              <a:t>” talk. On a small dataset, traditional algorithms (Regression, Random Forests, SVM, GBM, etc.) or statistical learning does a great job, but once the data scale goes up to the sky, the large NN outperforms others. Partially because compared to a traditional ML model, a neural network model has many more parameters and has the capability to learn complicated nonlinear patterns. Thus we expect the model to pick the most helpful features by itself without too much expert-involved manual feature engineering.</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AutoNum type="arabicParenR"/>
            </a:pPr>
            <a:r>
              <a:rPr lang="pt-BR">
                <a:solidFill>
                  <a:schemeClr val="dk1"/>
                </a:solidFill>
              </a:rPr>
              <a:t>traditional does not improve with more data (the rise of data)</a:t>
            </a:r>
            <a:endParaRPr>
              <a:solidFill>
                <a:schemeClr val="dk1"/>
              </a:solidFill>
            </a:endParaRPr>
          </a:p>
          <a:p>
            <a:pPr indent="-298450" lvl="0" marL="457200" rtl="0" algn="l">
              <a:spcBef>
                <a:spcPts val="0"/>
              </a:spcBef>
              <a:spcAft>
                <a:spcPts val="0"/>
              </a:spcAft>
              <a:buClr>
                <a:schemeClr val="dk1"/>
              </a:buClr>
              <a:buSzPts val="1100"/>
              <a:buAutoNum type="arabicParenR"/>
            </a:pPr>
            <a:r>
              <a:rPr lang="pt-BR">
                <a:solidFill>
                  <a:schemeClr val="dk1"/>
                </a:solidFill>
              </a:rPr>
              <a:t>why more data ? Digitalization of the society processes (big data)</a:t>
            </a:r>
            <a:endParaRPr>
              <a:solidFill>
                <a:schemeClr val="dk1"/>
              </a:solidFill>
            </a:endParaRPr>
          </a:p>
          <a:p>
            <a:pPr indent="-298450" lvl="0" marL="457200" rtl="0" algn="l">
              <a:spcBef>
                <a:spcPts val="0"/>
              </a:spcBef>
              <a:spcAft>
                <a:spcPts val="0"/>
              </a:spcAft>
              <a:buClr>
                <a:schemeClr val="dk1"/>
              </a:buClr>
              <a:buSzPts val="1100"/>
              <a:buAutoNum type="arabicParenR"/>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3a7aa10c53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a7aa10c53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3a7aa10c53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a7aa10c53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3a7aa10c53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a7aa10c53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3a6667102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a6667102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What is SL ? it is learning outputs from inputs by learning an A to B mapping.</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Not only numerical !</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Advice : start with that (this can change all industries)</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rule : everything that you just thinh menos de 1 se can be automated</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pt-BR" sz="1800">
                <a:solidFill>
                  <a:schemeClr val="dk2"/>
                </a:solidFill>
              </a:rPr>
              <a:t>input     ----&gt; output </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pt-BR" sz="1800">
                <a:solidFill>
                  <a:schemeClr val="dk2"/>
                </a:solidFill>
              </a:rPr>
              <a:t>A ---&gt; B</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pt-BR" sz="1800">
                <a:solidFill>
                  <a:schemeClr val="dk2"/>
                </a:solidFill>
              </a:rPr>
              <a:t>mail    spam (0/1)</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pt-BR" sz="1800">
                <a:solidFill>
                  <a:schemeClr val="dk2"/>
                </a:solidFill>
              </a:rPr>
              <a:t>(add, user)    click ? (0/1)</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pt-BR" sz="1800">
                <a:solidFill>
                  <a:schemeClr val="dk2"/>
                </a:solidFill>
              </a:rPr>
              <a:t>audio     transcript</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rPr lang="pt-BR" sz="1800">
                <a:solidFill>
                  <a:schemeClr val="dk2"/>
                </a:solidFill>
              </a:rPr>
              <a:t>text ----- traduction </a:t>
            </a:r>
            <a:endParaRPr sz="1800">
              <a:solidFill>
                <a:schemeClr val="dk2"/>
              </a:solidFill>
            </a:endParaRPr>
          </a:p>
          <a:p>
            <a:pPr indent="0" lvl="0" marL="0" rtl="0" algn="l">
              <a:lnSpc>
                <a:spcPct val="115000"/>
              </a:lnSpc>
              <a:spcBef>
                <a:spcPts val="1600"/>
              </a:spcBef>
              <a:spcAft>
                <a:spcPts val="0"/>
              </a:spcAft>
              <a:buClr>
                <a:schemeClr val="dk1"/>
              </a:buClr>
              <a:buSzPts val="1100"/>
              <a:buFont typeface="Arial"/>
              <a:buNone/>
            </a:pPr>
            <a:r>
              <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3a689d8c8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a689d8c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3a689d8c86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a689d8c86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3a7aa10c53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a7aa10c53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3a7aa10c53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a7aa10c53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3a7aa10c53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a7aa10c53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But why we use DLnow ? (answer scability, cad de s’améliorer avec l’augmentation des données)</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u="sng">
                <a:solidFill>
                  <a:schemeClr val="hlink"/>
                </a:solidFill>
                <a:hlinkClick r:id="rId2"/>
              </a:rPr>
              <a:t>http://jaejunyoo.blogspot.com/2017/03/nips-2016-tutorial-summary-nuts-and-bolts-of-building-AI-AndrewNg.html</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solidFill>
                  <a:schemeClr val="dk1"/>
                </a:solidFill>
              </a:rPr>
              <a:t>Here is an interesting plot presenting the relationship between the data scale and the model performance, proposed by Andrew Ng in his “</a:t>
            </a:r>
            <a:r>
              <a:rPr lang="pt-BR" u="sng">
                <a:solidFill>
                  <a:schemeClr val="hlink"/>
                </a:solidFill>
                <a:hlinkClick r:id="rId3"/>
              </a:rPr>
              <a:t>Nuts and Bolts of Applying Deep Learning</a:t>
            </a:r>
            <a:r>
              <a:rPr lang="pt-BR">
                <a:solidFill>
                  <a:schemeClr val="dk1"/>
                </a:solidFill>
              </a:rPr>
              <a:t>” talk. On a small dataset, traditional algorithms (Regression, Random Forests, SVM, GBM, etc.) or statistical learning does a great job, but once the data scale goes up to the sky, the large NN outperforms others. Partially because compared to a traditional ML model, a neural network model has many more parameters and has the capability to learn complicated nonlinear patterns. Thus we expect the model to pick the most helpful features by itself without too much expert-involved manual feature engineering.</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AutoNum type="arabicParenR"/>
            </a:pPr>
            <a:r>
              <a:rPr lang="pt-BR">
                <a:solidFill>
                  <a:schemeClr val="dk1"/>
                </a:solidFill>
              </a:rPr>
              <a:t>traditional does not improve with more data (the rise of data)</a:t>
            </a:r>
            <a:endParaRPr>
              <a:solidFill>
                <a:schemeClr val="dk1"/>
              </a:solidFill>
            </a:endParaRPr>
          </a:p>
          <a:p>
            <a:pPr indent="-298450" lvl="0" marL="457200" rtl="0" algn="l">
              <a:spcBef>
                <a:spcPts val="0"/>
              </a:spcBef>
              <a:spcAft>
                <a:spcPts val="0"/>
              </a:spcAft>
              <a:buClr>
                <a:schemeClr val="dk1"/>
              </a:buClr>
              <a:buSzPts val="1100"/>
              <a:buAutoNum type="arabicParenR"/>
            </a:pPr>
            <a:r>
              <a:rPr lang="pt-BR">
                <a:solidFill>
                  <a:schemeClr val="dk1"/>
                </a:solidFill>
              </a:rPr>
              <a:t>why more data ? Digitalization of the society processes (big data)</a:t>
            </a:r>
            <a:endParaRPr>
              <a:solidFill>
                <a:schemeClr val="dk1"/>
              </a:solidFill>
            </a:endParaRPr>
          </a:p>
          <a:p>
            <a:pPr indent="-298450" lvl="0" marL="457200" rtl="0" algn="l">
              <a:spcBef>
                <a:spcPts val="0"/>
              </a:spcBef>
              <a:spcAft>
                <a:spcPts val="0"/>
              </a:spcAft>
              <a:buClr>
                <a:schemeClr val="dk1"/>
              </a:buClr>
              <a:buSzPts val="1100"/>
              <a:buAutoNum type="arabicParenR"/>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3a7aa10c53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a7aa10c53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3a7aa10c53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a7aa10c53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3a7aa10c53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a7aa10c53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3a7aa10c53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a7aa10c53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3a7aa10c53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a7aa10c53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3a7aa10c53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a7aa10c53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But why we use DLnow ? (answer scability, cad de s’améliorer avec l’augmentation des données)</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u="sng">
                <a:solidFill>
                  <a:schemeClr val="hlink"/>
                </a:solidFill>
                <a:hlinkClick r:id="rId2"/>
              </a:rPr>
              <a:t>http://jaejunyoo.blogspot.com/2017/03/nips-2016-tutorial-summary-nuts-and-bolts-of-building-AI-AndrewNg.html</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solidFill>
                  <a:schemeClr val="dk1"/>
                </a:solidFill>
              </a:rPr>
              <a:t>Here is an interesting plot presenting the relationship between the data scale and the model performance, proposed by Andrew Ng in his “</a:t>
            </a:r>
            <a:r>
              <a:rPr lang="pt-BR" u="sng">
                <a:solidFill>
                  <a:schemeClr val="hlink"/>
                </a:solidFill>
                <a:hlinkClick r:id="rId3"/>
              </a:rPr>
              <a:t>Nuts and Bolts of Applying Deep Learning</a:t>
            </a:r>
            <a:r>
              <a:rPr lang="pt-BR">
                <a:solidFill>
                  <a:schemeClr val="dk1"/>
                </a:solidFill>
              </a:rPr>
              <a:t>” talk. On a small dataset, traditional algorithms (Regression, Random Forests, SVM, GBM, etc.) or statistical learning does a great job, but once the data scale goes up to the sky, the large NN outperforms others. Partially because compared to a traditional ML model, a neural network model has many more parameters and has the capability to learn complicated nonlinear patterns. Thus we expect the model to pick the most helpful features by itself without too much expert-involved manual feature engineering.</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AutoNum type="arabicParenR"/>
            </a:pPr>
            <a:r>
              <a:rPr lang="pt-BR">
                <a:solidFill>
                  <a:schemeClr val="dk1"/>
                </a:solidFill>
              </a:rPr>
              <a:t>traditional does not improve with more data (the rise of data)</a:t>
            </a:r>
            <a:endParaRPr>
              <a:solidFill>
                <a:schemeClr val="dk1"/>
              </a:solidFill>
            </a:endParaRPr>
          </a:p>
          <a:p>
            <a:pPr indent="-298450" lvl="0" marL="457200" rtl="0" algn="l">
              <a:spcBef>
                <a:spcPts val="0"/>
              </a:spcBef>
              <a:spcAft>
                <a:spcPts val="0"/>
              </a:spcAft>
              <a:buClr>
                <a:schemeClr val="dk1"/>
              </a:buClr>
              <a:buSzPts val="1100"/>
              <a:buAutoNum type="arabicParenR"/>
            </a:pPr>
            <a:r>
              <a:rPr lang="pt-BR">
                <a:solidFill>
                  <a:schemeClr val="dk1"/>
                </a:solidFill>
              </a:rPr>
              <a:t>why more data ? Digitalization of the society processes (big data)</a:t>
            </a:r>
            <a:endParaRPr>
              <a:solidFill>
                <a:schemeClr val="dk1"/>
              </a:solidFill>
            </a:endParaRPr>
          </a:p>
          <a:p>
            <a:pPr indent="-298450" lvl="0" marL="457200" rtl="0" algn="l">
              <a:spcBef>
                <a:spcPts val="0"/>
              </a:spcBef>
              <a:spcAft>
                <a:spcPts val="0"/>
              </a:spcAft>
              <a:buClr>
                <a:schemeClr val="dk1"/>
              </a:buClr>
              <a:buSzPts val="1100"/>
              <a:buAutoNum type="arabicParenR"/>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3a7aa10c53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a7aa10c53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3a7aa10c53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a7aa10c53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3a7aa10c5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a7aa10c5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3a7aa10c53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a7aa10c53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3a7aa10c53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a7aa10c53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3a7aa10c53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a7aa10c53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3a7aa10c53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a7aa10c53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3a7aa10c53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a7aa10c53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3a7aa10c53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a7aa10c53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3a7aa10c53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a7aa10c53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3a7aa10c53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a7aa10c53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3a7aa10c53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a7aa10c53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3a7aa10c53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a7aa10c53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3a7aa10c53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a7aa10c53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3a7aa10c53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a7aa10c53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But why we use DLnow ? (answer scability, cad de s’améliorer avec l’augmentation des données)</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u="sng">
                <a:solidFill>
                  <a:schemeClr val="hlink"/>
                </a:solidFill>
                <a:hlinkClick r:id="rId2"/>
              </a:rPr>
              <a:t>http://jaejunyoo.blogspot.com/2017/03/nips-2016-tutorial-summary-nuts-and-bolts-of-building-AI-AndrewNg.html</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solidFill>
                  <a:schemeClr val="dk1"/>
                </a:solidFill>
              </a:rPr>
              <a:t>Here is an interesting plot presenting the relationship between the data scale and the model performance, proposed by Andrew Ng in his “</a:t>
            </a:r>
            <a:r>
              <a:rPr lang="pt-BR" u="sng">
                <a:solidFill>
                  <a:schemeClr val="hlink"/>
                </a:solidFill>
                <a:hlinkClick r:id="rId3"/>
              </a:rPr>
              <a:t>Nuts and Bolts of Applying Deep Learning</a:t>
            </a:r>
            <a:r>
              <a:rPr lang="pt-BR">
                <a:solidFill>
                  <a:schemeClr val="dk1"/>
                </a:solidFill>
              </a:rPr>
              <a:t>” talk. On a small dataset, traditional algorithms (Regression, Random Forests, SVM, GBM, etc.) or statistical learning does a great job, but once the data scale goes up to the sky, the large NN outperforms others. Partially because compared to a traditional ML model, a neural network model has many more parameters and has the capability to learn complicated nonlinear patterns. Thus we expect the model to pick the most helpful features by itself without too much expert-involved manual feature engineering.</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AutoNum type="arabicParenR"/>
            </a:pPr>
            <a:r>
              <a:rPr lang="pt-BR">
                <a:solidFill>
                  <a:schemeClr val="dk1"/>
                </a:solidFill>
              </a:rPr>
              <a:t>traditional does not improve with more data (the rise of data)</a:t>
            </a:r>
            <a:endParaRPr>
              <a:solidFill>
                <a:schemeClr val="dk1"/>
              </a:solidFill>
            </a:endParaRPr>
          </a:p>
          <a:p>
            <a:pPr indent="-298450" lvl="0" marL="457200" rtl="0" algn="l">
              <a:spcBef>
                <a:spcPts val="0"/>
              </a:spcBef>
              <a:spcAft>
                <a:spcPts val="0"/>
              </a:spcAft>
              <a:buClr>
                <a:schemeClr val="dk1"/>
              </a:buClr>
              <a:buSzPts val="1100"/>
              <a:buAutoNum type="arabicParenR"/>
            </a:pPr>
            <a:r>
              <a:rPr lang="pt-BR">
                <a:solidFill>
                  <a:schemeClr val="dk1"/>
                </a:solidFill>
              </a:rPr>
              <a:t>why more data ? Digitalization of the society processes (big data)</a:t>
            </a:r>
            <a:endParaRPr>
              <a:solidFill>
                <a:schemeClr val="dk1"/>
              </a:solidFill>
            </a:endParaRPr>
          </a:p>
          <a:p>
            <a:pPr indent="-298450" lvl="0" marL="457200" rtl="0" algn="l">
              <a:spcBef>
                <a:spcPts val="0"/>
              </a:spcBef>
              <a:spcAft>
                <a:spcPts val="0"/>
              </a:spcAft>
              <a:buClr>
                <a:schemeClr val="dk1"/>
              </a:buClr>
              <a:buSzPts val="1100"/>
              <a:buAutoNum type="arabicParenR"/>
            </a:pPr>
            <a:r>
              <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3a7aa10c53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a7aa10c53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3a7aa10c53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a7aa10c53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3a7aa10c53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a7aa10c53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3a7aa10c53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3a7aa10c53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3a7aa10c53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a7aa10c53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3a7aa10c53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a7aa10c53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https://medium.com/@Say2neeraj/what-is-the-difference-between-machine-learning-and-deep-learning-5795e4415be9</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3a7aa10c53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a7aa10c53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3a7aa10c53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3a7aa10c53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3a689d8c86_1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a689d8c86_1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3a689d8c86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a689d8c86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3a7aa10c5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a7aa10c5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3a65dea27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a65dea27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How many have implemented a NN ?</a:t>
            </a:r>
            <a:endParaRPr/>
          </a:p>
          <a:p>
            <a:pPr indent="0" lvl="0" marL="0" rtl="0" algn="l">
              <a:spcBef>
                <a:spcPts val="0"/>
              </a:spcBef>
              <a:spcAft>
                <a:spcPts val="0"/>
              </a:spcAft>
              <a:buNone/>
            </a:pPr>
            <a:r>
              <a:rPr lang="pt-BR"/>
              <a:t>How many have used OpenSource Framework versus (offor online) implemented a NN from scratch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3a689d8c8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a689d8c8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434343"/>
        </a:solidFill>
      </p:bgPr>
    </p:bg>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rgbClr val="FFFFFF"/>
        </a:solidFill>
      </p:bgPr>
    </p:bg>
    <p:spTree>
      <p:nvGrpSpPr>
        <p:cNvPr id="56" name="Shape 56"/>
        <p:cNvGrpSpPr/>
        <p:nvPr/>
      </p:nvGrpSpPr>
      <p:grpSpPr>
        <a:xfrm>
          <a:off x="0" y="0"/>
          <a:ext cx="0" cy="0"/>
          <a:chOff x="0" y="0"/>
          <a:chExt cx="0" cy="0"/>
        </a:xfrm>
      </p:grpSpPr>
      <p:sp>
        <p:nvSpPr>
          <p:cNvPr id="57" name="Google Shape;57;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8" name="Google Shape;58;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9" name="Google Shape;59;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rgbClr val="FFFFFF"/>
        </a:solidFill>
      </p:bgPr>
    </p:bg>
    <p:spTree>
      <p:nvGrpSpPr>
        <p:cNvPr id="60" name="Shape 60"/>
        <p:cNvGrpSpPr/>
        <p:nvPr/>
      </p:nvGrpSpPr>
      <p:grpSpPr>
        <a:xfrm>
          <a:off x="0" y="0"/>
          <a:ext cx="0" cy="0"/>
          <a:chOff x="0" y="0"/>
          <a:chExt cx="0" cy="0"/>
        </a:xfrm>
      </p:grpSpPr>
      <p:sp>
        <p:nvSpPr>
          <p:cNvPr id="61" name="Google Shape;61;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Title">
  <p:cSld name="TITLE_2">
    <p:spTree>
      <p:nvGrpSpPr>
        <p:cNvPr id="66" name="Shape 66"/>
        <p:cNvGrpSpPr/>
        <p:nvPr/>
      </p:nvGrpSpPr>
      <p:grpSpPr>
        <a:xfrm>
          <a:off x="0" y="0"/>
          <a:ext cx="0" cy="0"/>
          <a:chOff x="0" y="0"/>
          <a:chExt cx="0" cy="0"/>
        </a:xfrm>
      </p:grpSpPr>
      <p:sp>
        <p:nvSpPr>
          <p:cNvPr id="67" name="Google Shape;67;p14"/>
          <p:cNvSpPr txBox="1"/>
          <p:nvPr>
            <p:ph type="title"/>
          </p:nvPr>
        </p:nvSpPr>
        <p:spPr>
          <a:xfrm>
            <a:off x="167100" y="522375"/>
            <a:ext cx="66141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8" name="Google Shape;68;p1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pic>
        <p:nvPicPr>
          <p:cNvPr id="69" name="Google Shape;69;p14"/>
          <p:cNvPicPr preferRelativeResize="0"/>
          <p:nvPr/>
        </p:nvPicPr>
        <p:blipFill>
          <a:blip r:embed="rId2">
            <a:alphaModFix/>
          </a:blip>
          <a:stretch>
            <a:fillRect/>
          </a:stretch>
        </p:blipFill>
        <p:spPr>
          <a:xfrm>
            <a:off x="176225" y="4841775"/>
            <a:ext cx="538283" cy="1711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Title 1">
  <p:cSld name="TITLE_2_4">
    <p:spTree>
      <p:nvGrpSpPr>
        <p:cNvPr id="70" name="Shape 70"/>
        <p:cNvGrpSpPr/>
        <p:nvPr/>
      </p:nvGrpSpPr>
      <p:grpSpPr>
        <a:xfrm>
          <a:off x="0" y="0"/>
          <a:ext cx="0" cy="0"/>
          <a:chOff x="0" y="0"/>
          <a:chExt cx="0" cy="0"/>
        </a:xfrm>
      </p:grpSpPr>
      <p:sp>
        <p:nvSpPr>
          <p:cNvPr id="71" name="Google Shape;71;p15"/>
          <p:cNvSpPr txBox="1"/>
          <p:nvPr>
            <p:ph type="title"/>
          </p:nvPr>
        </p:nvSpPr>
        <p:spPr>
          <a:xfrm>
            <a:off x="167100" y="522375"/>
            <a:ext cx="66141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2" name="Google Shape;72;p1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pic>
        <p:nvPicPr>
          <p:cNvPr id="73" name="Google Shape;73;p15"/>
          <p:cNvPicPr preferRelativeResize="0"/>
          <p:nvPr/>
        </p:nvPicPr>
        <p:blipFill>
          <a:blip r:embed="rId2">
            <a:alphaModFix/>
          </a:blip>
          <a:stretch>
            <a:fillRect/>
          </a:stretch>
        </p:blipFill>
        <p:spPr>
          <a:xfrm>
            <a:off x="92957" y="4765295"/>
            <a:ext cx="1180224" cy="3241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Footer - Title &amp; Body">
  <p:cSld name="CUSTOM_3">
    <p:spTree>
      <p:nvGrpSpPr>
        <p:cNvPr id="74" name="Shape 74"/>
        <p:cNvGrpSpPr/>
        <p:nvPr/>
      </p:nvGrpSpPr>
      <p:grpSpPr>
        <a:xfrm>
          <a:off x="0" y="0"/>
          <a:ext cx="0" cy="0"/>
          <a:chOff x="0" y="0"/>
          <a:chExt cx="0" cy="0"/>
        </a:xfrm>
      </p:grpSpPr>
      <p:grpSp>
        <p:nvGrpSpPr>
          <p:cNvPr id="75" name="Google Shape;75;p16"/>
          <p:cNvGrpSpPr/>
          <p:nvPr/>
        </p:nvGrpSpPr>
        <p:grpSpPr>
          <a:xfrm>
            <a:off x="-19118" y="4626758"/>
            <a:ext cx="9182236" cy="548378"/>
            <a:chOff x="-19118" y="4617750"/>
            <a:chExt cx="9182236" cy="548378"/>
          </a:xfrm>
        </p:grpSpPr>
        <p:sp>
          <p:nvSpPr>
            <p:cNvPr id="76" name="Google Shape;76;p1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3367D6"/>
            </a:solidFill>
            <a:ln>
              <a:noFill/>
            </a:ln>
          </p:spPr>
        </p:sp>
        <p:sp>
          <p:nvSpPr>
            <p:cNvPr id="77" name="Google Shape;77;p1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285F4"/>
            </a:solidFill>
            <a:ln>
              <a:noFill/>
            </a:ln>
          </p:spPr>
        </p:sp>
      </p:grpSp>
      <p:pic>
        <p:nvPicPr>
          <p:cNvPr descr="Google_Logo_2015_gr.png" id="78" name="Google Shape;78;p16"/>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79" name="Google Shape;79;p16"/>
          <p:cNvSpPr txBox="1"/>
          <p:nvPr>
            <p:ph type="title"/>
          </p:nvPr>
        </p:nvSpPr>
        <p:spPr>
          <a:xfrm>
            <a:off x="167100" y="522375"/>
            <a:ext cx="66141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0" name="Google Shape;80;p16"/>
          <p:cNvSpPr txBox="1"/>
          <p:nvPr>
            <p:ph idx="1" type="body"/>
          </p:nvPr>
        </p:nvSpPr>
        <p:spPr>
          <a:xfrm>
            <a:off x="176225" y="1305875"/>
            <a:ext cx="5244900" cy="26067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317500" lvl="1" marL="914400" rtl="0">
              <a:spcBef>
                <a:spcPts val="1400"/>
              </a:spcBef>
              <a:spcAft>
                <a:spcPts val="0"/>
              </a:spcAft>
              <a:buSzPts val="1400"/>
              <a:buFont typeface="Roboto"/>
              <a:buChar char="○"/>
              <a:defRPr>
                <a:latin typeface="Roboto"/>
                <a:ea typeface="Roboto"/>
                <a:cs typeface="Roboto"/>
                <a:sym typeface="Roboto"/>
              </a:defRPr>
            </a:lvl2pPr>
            <a:lvl3pPr indent="-317500" lvl="2" marL="1371600" rtl="0">
              <a:spcBef>
                <a:spcPts val="1400"/>
              </a:spcBef>
              <a:spcAft>
                <a:spcPts val="0"/>
              </a:spcAft>
              <a:buSzPts val="1400"/>
              <a:buFont typeface="Roboto"/>
              <a:buChar char="■"/>
              <a:defRPr>
                <a:latin typeface="Roboto"/>
                <a:ea typeface="Roboto"/>
                <a:cs typeface="Roboto"/>
                <a:sym typeface="Roboto"/>
              </a:defRPr>
            </a:lvl3pPr>
            <a:lvl4pPr indent="-317500" lvl="3" marL="1828800" rtl="0">
              <a:spcBef>
                <a:spcPts val="1400"/>
              </a:spcBef>
              <a:spcAft>
                <a:spcPts val="0"/>
              </a:spcAft>
              <a:buSzPts val="1400"/>
              <a:buFont typeface="Roboto"/>
              <a:buChar char="●"/>
              <a:defRPr>
                <a:latin typeface="Roboto"/>
                <a:ea typeface="Roboto"/>
                <a:cs typeface="Roboto"/>
                <a:sym typeface="Roboto"/>
              </a:defRPr>
            </a:lvl4pPr>
            <a:lvl5pPr indent="-317500" lvl="4" marL="2286000" rtl="0">
              <a:spcBef>
                <a:spcPts val="1400"/>
              </a:spcBef>
              <a:spcAft>
                <a:spcPts val="0"/>
              </a:spcAft>
              <a:buSzPts val="1400"/>
              <a:buFont typeface="Roboto"/>
              <a:buChar char="○"/>
              <a:defRPr>
                <a:latin typeface="Roboto"/>
                <a:ea typeface="Roboto"/>
                <a:cs typeface="Roboto"/>
                <a:sym typeface="Roboto"/>
              </a:defRPr>
            </a:lvl5pPr>
            <a:lvl6pPr indent="-317500" lvl="5" marL="2743200" rtl="0">
              <a:spcBef>
                <a:spcPts val="1400"/>
              </a:spcBef>
              <a:spcAft>
                <a:spcPts val="0"/>
              </a:spcAft>
              <a:buSzPts val="1400"/>
              <a:buFont typeface="Roboto"/>
              <a:buChar char="■"/>
              <a:defRPr>
                <a:latin typeface="Roboto"/>
                <a:ea typeface="Roboto"/>
                <a:cs typeface="Roboto"/>
                <a:sym typeface="Roboto"/>
              </a:defRPr>
            </a:lvl6pPr>
            <a:lvl7pPr indent="-317500" lvl="6" marL="3200400" rtl="0">
              <a:spcBef>
                <a:spcPts val="1400"/>
              </a:spcBef>
              <a:spcAft>
                <a:spcPts val="0"/>
              </a:spcAft>
              <a:buSzPts val="1400"/>
              <a:buFont typeface="Roboto"/>
              <a:buChar char="●"/>
              <a:defRPr>
                <a:latin typeface="Roboto"/>
                <a:ea typeface="Roboto"/>
                <a:cs typeface="Roboto"/>
                <a:sym typeface="Roboto"/>
              </a:defRPr>
            </a:lvl7pPr>
            <a:lvl8pPr indent="-317500" lvl="7" marL="3657600" rtl="0">
              <a:spcBef>
                <a:spcPts val="1400"/>
              </a:spcBef>
              <a:spcAft>
                <a:spcPts val="0"/>
              </a:spcAft>
              <a:buSzPts val="1400"/>
              <a:buFont typeface="Roboto"/>
              <a:buChar char="○"/>
              <a:defRPr>
                <a:latin typeface="Roboto"/>
                <a:ea typeface="Roboto"/>
                <a:cs typeface="Roboto"/>
                <a:sym typeface="Roboto"/>
              </a:defRPr>
            </a:lvl8pPr>
            <a:lvl9pPr indent="-317500" lvl="8" marL="4114800" rtl="0">
              <a:spcBef>
                <a:spcPts val="1400"/>
              </a:spcBef>
              <a:spcAft>
                <a:spcPts val="1400"/>
              </a:spcAft>
              <a:buSzPts val="1400"/>
              <a:buFont typeface="Roboto"/>
              <a:buChar char="■"/>
              <a:defRPr>
                <a:latin typeface="Roboto"/>
                <a:ea typeface="Roboto"/>
                <a:cs typeface="Roboto"/>
                <a:sym typeface="Roboto"/>
              </a:defRPr>
            </a:lvl9pPr>
          </a:lstStyle>
          <a:p/>
        </p:txBody>
      </p:sp>
      <p:sp>
        <p:nvSpPr>
          <p:cNvPr id="81" name="Google Shape;81;p1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Footer - Title &amp; Body">
  <p:cSld name="CUSTOM_3_1">
    <p:spTree>
      <p:nvGrpSpPr>
        <p:cNvPr id="82" name="Shape 82"/>
        <p:cNvGrpSpPr/>
        <p:nvPr/>
      </p:nvGrpSpPr>
      <p:grpSpPr>
        <a:xfrm>
          <a:off x="0" y="0"/>
          <a:ext cx="0" cy="0"/>
          <a:chOff x="0" y="0"/>
          <a:chExt cx="0" cy="0"/>
        </a:xfrm>
      </p:grpSpPr>
      <p:sp>
        <p:nvSpPr>
          <p:cNvPr id="83" name="Google Shape;83;p17"/>
          <p:cNvSpPr txBox="1"/>
          <p:nvPr>
            <p:ph type="title"/>
          </p:nvPr>
        </p:nvSpPr>
        <p:spPr>
          <a:xfrm>
            <a:off x="167100" y="522375"/>
            <a:ext cx="66141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84" name="Google Shape;84;p17"/>
          <p:cNvSpPr/>
          <p:nvPr/>
        </p:nvSpPr>
        <p:spPr>
          <a:xfrm flipH="1">
            <a:off x="25826"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800000"/>
          </a:solidFill>
          <a:ln>
            <a:noFill/>
          </a:ln>
        </p:spPr>
      </p:sp>
      <p:sp>
        <p:nvSpPr>
          <p:cNvPr id="85" name="Google Shape;85;p17"/>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EA4335"/>
          </a:solidFill>
          <a:ln>
            <a:noFill/>
          </a:ln>
        </p:spPr>
      </p:sp>
      <p:pic>
        <p:nvPicPr>
          <p:cNvPr descr="Google_Logo_2015_gr.png" id="86" name="Google Shape;86;p17"/>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87" name="Google Shape;87;p17"/>
          <p:cNvSpPr txBox="1"/>
          <p:nvPr>
            <p:ph idx="1" type="body"/>
          </p:nvPr>
        </p:nvSpPr>
        <p:spPr>
          <a:xfrm>
            <a:off x="176225" y="1305875"/>
            <a:ext cx="5244900" cy="26067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317500" lvl="1" marL="914400" rtl="0">
              <a:spcBef>
                <a:spcPts val="1400"/>
              </a:spcBef>
              <a:spcAft>
                <a:spcPts val="0"/>
              </a:spcAft>
              <a:buSzPts val="1400"/>
              <a:buFont typeface="Roboto"/>
              <a:buChar char="○"/>
              <a:defRPr>
                <a:latin typeface="Roboto"/>
                <a:ea typeface="Roboto"/>
                <a:cs typeface="Roboto"/>
                <a:sym typeface="Roboto"/>
              </a:defRPr>
            </a:lvl2pPr>
            <a:lvl3pPr indent="-317500" lvl="2" marL="1371600" rtl="0">
              <a:spcBef>
                <a:spcPts val="1400"/>
              </a:spcBef>
              <a:spcAft>
                <a:spcPts val="0"/>
              </a:spcAft>
              <a:buSzPts val="1400"/>
              <a:buFont typeface="Roboto"/>
              <a:buChar char="■"/>
              <a:defRPr>
                <a:latin typeface="Roboto"/>
                <a:ea typeface="Roboto"/>
                <a:cs typeface="Roboto"/>
                <a:sym typeface="Roboto"/>
              </a:defRPr>
            </a:lvl3pPr>
            <a:lvl4pPr indent="-317500" lvl="3" marL="1828800" rtl="0">
              <a:spcBef>
                <a:spcPts val="1400"/>
              </a:spcBef>
              <a:spcAft>
                <a:spcPts val="0"/>
              </a:spcAft>
              <a:buSzPts val="1400"/>
              <a:buFont typeface="Roboto"/>
              <a:buChar char="●"/>
              <a:defRPr>
                <a:latin typeface="Roboto"/>
                <a:ea typeface="Roboto"/>
                <a:cs typeface="Roboto"/>
                <a:sym typeface="Roboto"/>
              </a:defRPr>
            </a:lvl4pPr>
            <a:lvl5pPr indent="-317500" lvl="4" marL="2286000" rtl="0">
              <a:spcBef>
                <a:spcPts val="1400"/>
              </a:spcBef>
              <a:spcAft>
                <a:spcPts val="0"/>
              </a:spcAft>
              <a:buSzPts val="1400"/>
              <a:buFont typeface="Roboto"/>
              <a:buChar char="○"/>
              <a:defRPr>
                <a:latin typeface="Roboto"/>
                <a:ea typeface="Roboto"/>
                <a:cs typeface="Roboto"/>
                <a:sym typeface="Roboto"/>
              </a:defRPr>
            </a:lvl5pPr>
            <a:lvl6pPr indent="-317500" lvl="5" marL="2743200" rtl="0">
              <a:spcBef>
                <a:spcPts val="1400"/>
              </a:spcBef>
              <a:spcAft>
                <a:spcPts val="0"/>
              </a:spcAft>
              <a:buSzPts val="1400"/>
              <a:buFont typeface="Roboto"/>
              <a:buChar char="■"/>
              <a:defRPr>
                <a:latin typeface="Roboto"/>
                <a:ea typeface="Roboto"/>
                <a:cs typeface="Roboto"/>
                <a:sym typeface="Roboto"/>
              </a:defRPr>
            </a:lvl6pPr>
            <a:lvl7pPr indent="-317500" lvl="6" marL="3200400" rtl="0">
              <a:spcBef>
                <a:spcPts val="1400"/>
              </a:spcBef>
              <a:spcAft>
                <a:spcPts val="0"/>
              </a:spcAft>
              <a:buSzPts val="1400"/>
              <a:buFont typeface="Roboto"/>
              <a:buChar char="●"/>
              <a:defRPr>
                <a:latin typeface="Roboto"/>
                <a:ea typeface="Roboto"/>
                <a:cs typeface="Roboto"/>
                <a:sym typeface="Roboto"/>
              </a:defRPr>
            </a:lvl7pPr>
            <a:lvl8pPr indent="-317500" lvl="7" marL="3657600" rtl="0">
              <a:spcBef>
                <a:spcPts val="1400"/>
              </a:spcBef>
              <a:spcAft>
                <a:spcPts val="0"/>
              </a:spcAft>
              <a:buSzPts val="1400"/>
              <a:buFont typeface="Roboto"/>
              <a:buChar char="○"/>
              <a:defRPr>
                <a:latin typeface="Roboto"/>
                <a:ea typeface="Roboto"/>
                <a:cs typeface="Roboto"/>
                <a:sym typeface="Roboto"/>
              </a:defRPr>
            </a:lvl8pPr>
            <a:lvl9pPr indent="-317500" lvl="8" marL="4114800" rtl="0">
              <a:spcBef>
                <a:spcPts val="1400"/>
              </a:spcBef>
              <a:spcAft>
                <a:spcPts val="1400"/>
              </a:spcAft>
              <a:buSzPts val="1400"/>
              <a:buFont typeface="Roboto"/>
              <a:buChar char="■"/>
              <a:defRPr>
                <a:latin typeface="Roboto"/>
                <a:ea typeface="Roboto"/>
                <a:cs typeface="Roboto"/>
                <a:sym typeface="Roboto"/>
              </a:defRPr>
            </a:lvl9pPr>
          </a:lstStyle>
          <a:p/>
        </p:txBody>
      </p:sp>
      <p:sp>
        <p:nvSpPr>
          <p:cNvPr id="88" name="Google Shape;88;p1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Yellow Footer - Title &amp; Body">
  <p:cSld name="CUSTOM_3_1_1">
    <p:spTree>
      <p:nvGrpSpPr>
        <p:cNvPr id="89" name="Shape 89"/>
        <p:cNvGrpSpPr/>
        <p:nvPr/>
      </p:nvGrpSpPr>
      <p:grpSpPr>
        <a:xfrm>
          <a:off x="0" y="0"/>
          <a:ext cx="0" cy="0"/>
          <a:chOff x="0" y="0"/>
          <a:chExt cx="0" cy="0"/>
        </a:xfrm>
      </p:grpSpPr>
      <p:sp>
        <p:nvSpPr>
          <p:cNvPr id="90" name="Google Shape;90;p18"/>
          <p:cNvSpPr txBox="1"/>
          <p:nvPr>
            <p:ph type="title"/>
          </p:nvPr>
        </p:nvSpPr>
        <p:spPr>
          <a:xfrm>
            <a:off x="167100" y="522375"/>
            <a:ext cx="66141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91" name="Google Shape;91;p18"/>
          <p:cNvSpPr/>
          <p:nvPr/>
        </p:nvSpPr>
        <p:spPr>
          <a:xfrm flipH="1">
            <a:off x="25826"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FBBC05"/>
          </a:solidFill>
          <a:ln>
            <a:noFill/>
          </a:ln>
        </p:spPr>
      </p:sp>
      <p:sp>
        <p:nvSpPr>
          <p:cNvPr id="92" name="Google Shape;92;p18"/>
          <p:cNvSpPr txBox="1"/>
          <p:nvPr>
            <p:ph idx="1" type="body"/>
          </p:nvPr>
        </p:nvSpPr>
        <p:spPr>
          <a:xfrm>
            <a:off x="176225" y="1305875"/>
            <a:ext cx="5244900" cy="26067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317500" lvl="1" marL="914400" rtl="0">
              <a:spcBef>
                <a:spcPts val="1400"/>
              </a:spcBef>
              <a:spcAft>
                <a:spcPts val="0"/>
              </a:spcAft>
              <a:buSzPts val="1400"/>
              <a:buFont typeface="Roboto"/>
              <a:buChar char="○"/>
              <a:defRPr>
                <a:latin typeface="Roboto"/>
                <a:ea typeface="Roboto"/>
                <a:cs typeface="Roboto"/>
                <a:sym typeface="Roboto"/>
              </a:defRPr>
            </a:lvl2pPr>
            <a:lvl3pPr indent="-317500" lvl="2" marL="1371600" rtl="0">
              <a:spcBef>
                <a:spcPts val="1400"/>
              </a:spcBef>
              <a:spcAft>
                <a:spcPts val="0"/>
              </a:spcAft>
              <a:buSzPts val="1400"/>
              <a:buFont typeface="Roboto"/>
              <a:buChar char="■"/>
              <a:defRPr>
                <a:latin typeface="Roboto"/>
                <a:ea typeface="Roboto"/>
                <a:cs typeface="Roboto"/>
                <a:sym typeface="Roboto"/>
              </a:defRPr>
            </a:lvl3pPr>
            <a:lvl4pPr indent="-317500" lvl="3" marL="1828800" rtl="0">
              <a:spcBef>
                <a:spcPts val="1400"/>
              </a:spcBef>
              <a:spcAft>
                <a:spcPts val="0"/>
              </a:spcAft>
              <a:buSzPts val="1400"/>
              <a:buFont typeface="Roboto"/>
              <a:buChar char="●"/>
              <a:defRPr>
                <a:latin typeface="Roboto"/>
                <a:ea typeface="Roboto"/>
                <a:cs typeface="Roboto"/>
                <a:sym typeface="Roboto"/>
              </a:defRPr>
            </a:lvl4pPr>
            <a:lvl5pPr indent="-317500" lvl="4" marL="2286000" rtl="0">
              <a:spcBef>
                <a:spcPts val="1400"/>
              </a:spcBef>
              <a:spcAft>
                <a:spcPts val="0"/>
              </a:spcAft>
              <a:buSzPts val="1400"/>
              <a:buFont typeface="Roboto"/>
              <a:buChar char="○"/>
              <a:defRPr>
                <a:latin typeface="Roboto"/>
                <a:ea typeface="Roboto"/>
                <a:cs typeface="Roboto"/>
                <a:sym typeface="Roboto"/>
              </a:defRPr>
            </a:lvl5pPr>
            <a:lvl6pPr indent="-317500" lvl="5" marL="2743200" rtl="0">
              <a:spcBef>
                <a:spcPts val="1400"/>
              </a:spcBef>
              <a:spcAft>
                <a:spcPts val="0"/>
              </a:spcAft>
              <a:buSzPts val="1400"/>
              <a:buFont typeface="Roboto"/>
              <a:buChar char="■"/>
              <a:defRPr>
                <a:latin typeface="Roboto"/>
                <a:ea typeface="Roboto"/>
                <a:cs typeface="Roboto"/>
                <a:sym typeface="Roboto"/>
              </a:defRPr>
            </a:lvl6pPr>
            <a:lvl7pPr indent="-317500" lvl="6" marL="3200400" rtl="0">
              <a:spcBef>
                <a:spcPts val="1400"/>
              </a:spcBef>
              <a:spcAft>
                <a:spcPts val="0"/>
              </a:spcAft>
              <a:buSzPts val="1400"/>
              <a:buFont typeface="Roboto"/>
              <a:buChar char="●"/>
              <a:defRPr>
                <a:latin typeface="Roboto"/>
                <a:ea typeface="Roboto"/>
                <a:cs typeface="Roboto"/>
                <a:sym typeface="Roboto"/>
              </a:defRPr>
            </a:lvl7pPr>
            <a:lvl8pPr indent="-317500" lvl="7" marL="3657600" rtl="0">
              <a:spcBef>
                <a:spcPts val="1400"/>
              </a:spcBef>
              <a:spcAft>
                <a:spcPts val="0"/>
              </a:spcAft>
              <a:buSzPts val="1400"/>
              <a:buFont typeface="Roboto"/>
              <a:buChar char="○"/>
              <a:defRPr>
                <a:latin typeface="Roboto"/>
                <a:ea typeface="Roboto"/>
                <a:cs typeface="Roboto"/>
                <a:sym typeface="Roboto"/>
              </a:defRPr>
            </a:lvl8pPr>
            <a:lvl9pPr indent="-317500" lvl="8" marL="4114800" rtl="0">
              <a:spcBef>
                <a:spcPts val="1400"/>
              </a:spcBef>
              <a:spcAft>
                <a:spcPts val="1400"/>
              </a:spcAft>
              <a:buSzPts val="1400"/>
              <a:buFont typeface="Roboto"/>
              <a:buChar char="■"/>
              <a:defRPr>
                <a:latin typeface="Roboto"/>
                <a:ea typeface="Roboto"/>
                <a:cs typeface="Roboto"/>
                <a:sym typeface="Roboto"/>
              </a:defRPr>
            </a:lvl9pPr>
          </a:lstStyle>
          <a:p/>
        </p:txBody>
      </p:sp>
      <p:sp>
        <p:nvSpPr>
          <p:cNvPr id="93" name="Google Shape;93;p18"/>
          <p:cNvSpPr/>
          <p:nvPr/>
        </p:nvSpPr>
        <p:spPr>
          <a:xfrm flipH="1">
            <a:off x="-12535" y="4677825"/>
            <a:ext cx="4769786" cy="473975"/>
          </a:xfrm>
          <a:custGeom>
            <a:rect b="b" l="l" r="r" t="t"/>
            <a:pathLst>
              <a:path extrusionOk="0" h="18959" w="366343">
                <a:moveTo>
                  <a:pt x="0" y="18521"/>
                </a:moveTo>
                <a:lnTo>
                  <a:pt x="366343" y="0"/>
                </a:lnTo>
                <a:lnTo>
                  <a:pt x="366052" y="18959"/>
                </a:lnTo>
                <a:close/>
              </a:path>
            </a:pathLst>
          </a:custGeom>
          <a:solidFill>
            <a:srgbClr val="FFCC50"/>
          </a:solidFill>
          <a:ln>
            <a:noFill/>
          </a:ln>
        </p:spPr>
      </p:sp>
      <p:pic>
        <p:nvPicPr>
          <p:cNvPr descr="Google_Logo_2015_gr.png" id="94" name="Google Shape;94;p18"/>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95" name="Google Shape;95;p1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een Footer - Title &amp; Body">
  <p:cSld name="CUSTOM_3_1_1_1">
    <p:spTree>
      <p:nvGrpSpPr>
        <p:cNvPr id="96" name="Shape 96"/>
        <p:cNvGrpSpPr/>
        <p:nvPr/>
      </p:nvGrpSpPr>
      <p:grpSpPr>
        <a:xfrm>
          <a:off x="0" y="0"/>
          <a:ext cx="0" cy="0"/>
          <a:chOff x="0" y="0"/>
          <a:chExt cx="0" cy="0"/>
        </a:xfrm>
      </p:grpSpPr>
      <p:sp>
        <p:nvSpPr>
          <p:cNvPr id="97" name="Google Shape;97;p19"/>
          <p:cNvSpPr txBox="1"/>
          <p:nvPr>
            <p:ph type="title"/>
          </p:nvPr>
        </p:nvSpPr>
        <p:spPr>
          <a:xfrm>
            <a:off x="167100" y="522375"/>
            <a:ext cx="66141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98" name="Google Shape;98;p19"/>
          <p:cNvSpPr/>
          <p:nvPr/>
        </p:nvSpPr>
        <p:spPr>
          <a:xfrm>
            <a:off x="81075" y="4617750"/>
            <a:ext cx="9088625" cy="548375"/>
          </a:xfrm>
          <a:custGeom>
            <a:rect b="b" l="l" r="r" t="t"/>
            <a:pathLst>
              <a:path extrusionOk="0" h="21935" w="363545">
                <a:moveTo>
                  <a:pt x="363545" y="21935"/>
                </a:moveTo>
                <a:lnTo>
                  <a:pt x="363036" y="0"/>
                </a:lnTo>
                <a:lnTo>
                  <a:pt x="0" y="12743"/>
                </a:lnTo>
                <a:lnTo>
                  <a:pt x="869" y="20673"/>
                </a:lnTo>
                <a:close/>
              </a:path>
            </a:pathLst>
          </a:custGeom>
          <a:solidFill>
            <a:srgbClr val="349351"/>
          </a:solidFill>
          <a:ln>
            <a:noFill/>
          </a:ln>
        </p:spPr>
      </p:sp>
      <p:sp>
        <p:nvSpPr>
          <p:cNvPr id="99" name="Google Shape;99;p19"/>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34A853"/>
          </a:solidFill>
          <a:ln>
            <a:noFill/>
          </a:ln>
        </p:spPr>
      </p:sp>
      <p:pic>
        <p:nvPicPr>
          <p:cNvPr descr="Google_Logo_2015_gr.png" id="100" name="Google Shape;100;p19"/>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101" name="Google Shape;101;p19"/>
          <p:cNvSpPr txBox="1"/>
          <p:nvPr>
            <p:ph idx="1" type="body"/>
          </p:nvPr>
        </p:nvSpPr>
        <p:spPr>
          <a:xfrm>
            <a:off x="176225" y="1305875"/>
            <a:ext cx="5244900" cy="26067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317500" lvl="1" marL="914400" rtl="0">
              <a:spcBef>
                <a:spcPts val="1400"/>
              </a:spcBef>
              <a:spcAft>
                <a:spcPts val="0"/>
              </a:spcAft>
              <a:buSzPts val="1400"/>
              <a:buFont typeface="Roboto"/>
              <a:buChar char="○"/>
              <a:defRPr>
                <a:latin typeface="Roboto"/>
                <a:ea typeface="Roboto"/>
                <a:cs typeface="Roboto"/>
                <a:sym typeface="Roboto"/>
              </a:defRPr>
            </a:lvl2pPr>
            <a:lvl3pPr indent="-317500" lvl="2" marL="1371600" rtl="0">
              <a:spcBef>
                <a:spcPts val="1400"/>
              </a:spcBef>
              <a:spcAft>
                <a:spcPts val="0"/>
              </a:spcAft>
              <a:buSzPts val="1400"/>
              <a:buFont typeface="Roboto"/>
              <a:buChar char="■"/>
              <a:defRPr>
                <a:latin typeface="Roboto"/>
                <a:ea typeface="Roboto"/>
                <a:cs typeface="Roboto"/>
                <a:sym typeface="Roboto"/>
              </a:defRPr>
            </a:lvl3pPr>
            <a:lvl4pPr indent="-317500" lvl="3" marL="1828800" rtl="0">
              <a:spcBef>
                <a:spcPts val="1400"/>
              </a:spcBef>
              <a:spcAft>
                <a:spcPts val="0"/>
              </a:spcAft>
              <a:buSzPts val="1400"/>
              <a:buFont typeface="Roboto"/>
              <a:buChar char="●"/>
              <a:defRPr>
                <a:latin typeface="Roboto"/>
                <a:ea typeface="Roboto"/>
                <a:cs typeface="Roboto"/>
                <a:sym typeface="Roboto"/>
              </a:defRPr>
            </a:lvl4pPr>
            <a:lvl5pPr indent="-317500" lvl="4" marL="2286000" rtl="0">
              <a:spcBef>
                <a:spcPts val="1400"/>
              </a:spcBef>
              <a:spcAft>
                <a:spcPts val="0"/>
              </a:spcAft>
              <a:buSzPts val="1400"/>
              <a:buFont typeface="Roboto"/>
              <a:buChar char="○"/>
              <a:defRPr>
                <a:latin typeface="Roboto"/>
                <a:ea typeface="Roboto"/>
                <a:cs typeface="Roboto"/>
                <a:sym typeface="Roboto"/>
              </a:defRPr>
            </a:lvl5pPr>
            <a:lvl6pPr indent="-317500" lvl="5" marL="2743200" rtl="0">
              <a:spcBef>
                <a:spcPts val="1400"/>
              </a:spcBef>
              <a:spcAft>
                <a:spcPts val="0"/>
              </a:spcAft>
              <a:buSzPts val="1400"/>
              <a:buFont typeface="Roboto"/>
              <a:buChar char="■"/>
              <a:defRPr>
                <a:latin typeface="Roboto"/>
                <a:ea typeface="Roboto"/>
                <a:cs typeface="Roboto"/>
                <a:sym typeface="Roboto"/>
              </a:defRPr>
            </a:lvl6pPr>
            <a:lvl7pPr indent="-317500" lvl="6" marL="3200400" rtl="0">
              <a:spcBef>
                <a:spcPts val="1400"/>
              </a:spcBef>
              <a:spcAft>
                <a:spcPts val="0"/>
              </a:spcAft>
              <a:buSzPts val="1400"/>
              <a:buFont typeface="Roboto"/>
              <a:buChar char="●"/>
              <a:defRPr>
                <a:latin typeface="Roboto"/>
                <a:ea typeface="Roboto"/>
                <a:cs typeface="Roboto"/>
                <a:sym typeface="Roboto"/>
              </a:defRPr>
            </a:lvl7pPr>
            <a:lvl8pPr indent="-317500" lvl="7" marL="3657600" rtl="0">
              <a:spcBef>
                <a:spcPts val="1400"/>
              </a:spcBef>
              <a:spcAft>
                <a:spcPts val="0"/>
              </a:spcAft>
              <a:buSzPts val="1400"/>
              <a:buFont typeface="Roboto"/>
              <a:buChar char="○"/>
              <a:defRPr>
                <a:latin typeface="Roboto"/>
                <a:ea typeface="Roboto"/>
                <a:cs typeface="Roboto"/>
                <a:sym typeface="Roboto"/>
              </a:defRPr>
            </a:lvl8pPr>
            <a:lvl9pPr indent="-317500" lvl="8" marL="4114800" rtl="0">
              <a:spcBef>
                <a:spcPts val="1400"/>
              </a:spcBef>
              <a:spcAft>
                <a:spcPts val="1400"/>
              </a:spcAft>
              <a:buSzPts val="1400"/>
              <a:buFont typeface="Roboto"/>
              <a:buChar char="■"/>
              <a:defRPr>
                <a:latin typeface="Roboto"/>
                <a:ea typeface="Roboto"/>
                <a:cs typeface="Roboto"/>
                <a:sym typeface="Roboto"/>
              </a:defRPr>
            </a:lvl9pPr>
          </a:lstStyle>
          <a:p/>
        </p:txBody>
      </p:sp>
      <p:sp>
        <p:nvSpPr>
          <p:cNvPr id="102" name="Google Shape;102;p1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y Footer - Title &amp; Body">
  <p:cSld name="CUSTOM_3_1_1_1_1">
    <p:spTree>
      <p:nvGrpSpPr>
        <p:cNvPr id="103" name="Shape 103"/>
        <p:cNvGrpSpPr/>
        <p:nvPr/>
      </p:nvGrpSpPr>
      <p:grpSpPr>
        <a:xfrm>
          <a:off x="0" y="0"/>
          <a:ext cx="0" cy="0"/>
          <a:chOff x="0" y="0"/>
          <a:chExt cx="0" cy="0"/>
        </a:xfrm>
      </p:grpSpPr>
      <p:sp>
        <p:nvSpPr>
          <p:cNvPr id="104" name="Google Shape;104;p20"/>
          <p:cNvSpPr/>
          <p:nvPr/>
        </p:nvSpPr>
        <p:spPr>
          <a:xfrm flipH="1">
            <a:off x="25826"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666666"/>
          </a:solidFill>
          <a:ln>
            <a:noFill/>
          </a:ln>
        </p:spPr>
      </p:sp>
      <p:sp>
        <p:nvSpPr>
          <p:cNvPr id="105" name="Google Shape;105;p20"/>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999999"/>
          </a:solidFill>
          <a:ln>
            <a:noFill/>
          </a:ln>
        </p:spPr>
      </p:sp>
      <p:pic>
        <p:nvPicPr>
          <p:cNvPr descr="Google_Logo_2015_gr.png" id="106" name="Google Shape;106;p20"/>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107" name="Google Shape;107;p20"/>
          <p:cNvSpPr txBox="1"/>
          <p:nvPr>
            <p:ph type="title"/>
          </p:nvPr>
        </p:nvSpPr>
        <p:spPr>
          <a:xfrm>
            <a:off x="167100" y="522375"/>
            <a:ext cx="66141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8" name="Google Shape;108;p20"/>
          <p:cNvSpPr txBox="1"/>
          <p:nvPr>
            <p:ph idx="1" type="body"/>
          </p:nvPr>
        </p:nvSpPr>
        <p:spPr>
          <a:xfrm>
            <a:off x="176225" y="1305875"/>
            <a:ext cx="5244900" cy="26067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Font typeface="Roboto"/>
              <a:buChar char="●"/>
              <a:defRPr sz="1400">
                <a:latin typeface="Roboto"/>
                <a:ea typeface="Roboto"/>
                <a:cs typeface="Roboto"/>
                <a:sym typeface="Roboto"/>
              </a:defRPr>
            </a:lvl1pPr>
            <a:lvl2pPr indent="-317500" lvl="1" marL="914400" rtl="0">
              <a:spcBef>
                <a:spcPts val="1400"/>
              </a:spcBef>
              <a:spcAft>
                <a:spcPts val="0"/>
              </a:spcAft>
              <a:buSzPts val="1400"/>
              <a:buFont typeface="Roboto"/>
              <a:buChar char="○"/>
              <a:defRPr>
                <a:latin typeface="Roboto"/>
                <a:ea typeface="Roboto"/>
                <a:cs typeface="Roboto"/>
                <a:sym typeface="Roboto"/>
              </a:defRPr>
            </a:lvl2pPr>
            <a:lvl3pPr indent="-317500" lvl="2" marL="1371600" rtl="0">
              <a:spcBef>
                <a:spcPts val="1400"/>
              </a:spcBef>
              <a:spcAft>
                <a:spcPts val="0"/>
              </a:spcAft>
              <a:buSzPts val="1400"/>
              <a:buFont typeface="Roboto"/>
              <a:buChar char="■"/>
              <a:defRPr>
                <a:latin typeface="Roboto"/>
                <a:ea typeface="Roboto"/>
                <a:cs typeface="Roboto"/>
                <a:sym typeface="Roboto"/>
              </a:defRPr>
            </a:lvl3pPr>
            <a:lvl4pPr indent="-317500" lvl="3" marL="1828800" rtl="0">
              <a:spcBef>
                <a:spcPts val="1400"/>
              </a:spcBef>
              <a:spcAft>
                <a:spcPts val="0"/>
              </a:spcAft>
              <a:buSzPts val="1400"/>
              <a:buFont typeface="Roboto"/>
              <a:buChar char="●"/>
              <a:defRPr>
                <a:latin typeface="Roboto"/>
                <a:ea typeface="Roboto"/>
                <a:cs typeface="Roboto"/>
                <a:sym typeface="Roboto"/>
              </a:defRPr>
            </a:lvl4pPr>
            <a:lvl5pPr indent="-317500" lvl="4" marL="2286000" rtl="0">
              <a:spcBef>
                <a:spcPts val="1400"/>
              </a:spcBef>
              <a:spcAft>
                <a:spcPts val="0"/>
              </a:spcAft>
              <a:buSzPts val="1400"/>
              <a:buFont typeface="Roboto"/>
              <a:buChar char="○"/>
              <a:defRPr>
                <a:latin typeface="Roboto"/>
                <a:ea typeface="Roboto"/>
                <a:cs typeface="Roboto"/>
                <a:sym typeface="Roboto"/>
              </a:defRPr>
            </a:lvl5pPr>
            <a:lvl6pPr indent="-317500" lvl="5" marL="2743200" rtl="0">
              <a:spcBef>
                <a:spcPts val="1400"/>
              </a:spcBef>
              <a:spcAft>
                <a:spcPts val="0"/>
              </a:spcAft>
              <a:buSzPts val="1400"/>
              <a:buFont typeface="Roboto"/>
              <a:buChar char="■"/>
              <a:defRPr>
                <a:latin typeface="Roboto"/>
                <a:ea typeface="Roboto"/>
                <a:cs typeface="Roboto"/>
                <a:sym typeface="Roboto"/>
              </a:defRPr>
            </a:lvl6pPr>
            <a:lvl7pPr indent="-317500" lvl="6" marL="3200400" rtl="0">
              <a:spcBef>
                <a:spcPts val="1400"/>
              </a:spcBef>
              <a:spcAft>
                <a:spcPts val="0"/>
              </a:spcAft>
              <a:buSzPts val="1400"/>
              <a:buFont typeface="Roboto"/>
              <a:buChar char="●"/>
              <a:defRPr>
                <a:latin typeface="Roboto"/>
                <a:ea typeface="Roboto"/>
                <a:cs typeface="Roboto"/>
                <a:sym typeface="Roboto"/>
              </a:defRPr>
            </a:lvl7pPr>
            <a:lvl8pPr indent="-317500" lvl="7" marL="3657600" rtl="0">
              <a:spcBef>
                <a:spcPts val="1400"/>
              </a:spcBef>
              <a:spcAft>
                <a:spcPts val="0"/>
              </a:spcAft>
              <a:buSzPts val="1400"/>
              <a:buFont typeface="Roboto"/>
              <a:buChar char="○"/>
              <a:defRPr>
                <a:latin typeface="Roboto"/>
                <a:ea typeface="Roboto"/>
                <a:cs typeface="Roboto"/>
                <a:sym typeface="Roboto"/>
              </a:defRPr>
            </a:lvl8pPr>
            <a:lvl9pPr indent="-317500" lvl="8" marL="4114800" rtl="0">
              <a:spcBef>
                <a:spcPts val="1400"/>
              </a:spcBef>
              <a:spcAft>
                <a:spcPts val="1400"/>
              </a:spcAft>
              <a:buSzPts val="1400"/>
              <a:buFont typeface="Roboto"/>
              <a:buChar char="■"/>
              <a:defRPr>
                <a:latin typeface="Roboto"/>
                <a:ea typeface="Roboto"/>
                <a:cs typeface="Roboto"/>
                <a:sym typeface="Roboto"/>
              </a:defRPr>
            </a:lvl9pPr>
          </a:lstStyle>
          <a:p/>
        </p:txBody>
      </p:sp>
      <p:sp>
        <p:nvSpPr>
          <p:cNvPr id="109" name="Google Shape;109;p2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Blue Footer">
  <p:cSld name="TITLE_2_1">
    <p:spTree>
      <p:nvGrpSpPr>
        <p:cNvPr id="110" name="Shape 110"/>
        <p:cNvGrpSpPr/>
        <p:nvPr/>
      </p:nvGrpSpPr>
      <p:grpSpPr>
        <a:xfrm>
          <a:off x="0" y="0"/>
          <a:ext cx="0" cy="0"/>
          <a:chOff x="0" y="0"/>
          <a:chExt cx="0" cy="0"/>
        </a:xfrm>
      </p:grpSpPr>
      <p:sp>
        <p:nvSpPr>
          <p:cNvPr id="111" name="Google Shape;111;p21"/>
          <p:cNvSpPr txBox="1"/>
          <p:nvPr/>
        </p:nvSpPr>
        <p:spPr>
          <a:xfrm>
            <a:off x="4698025" y="4790450"/>
            <a:ext cx="4345800" cy="37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12" name="Google Shape;112;p21"/>
          <p:cNvSpPr txBox="1"/>
          <p:nvPr>
            <p:ph type="title"/>
          </p:nvPr>
        </p:nvSpPr>
        <p:spPr>
          <a:xfrm>
            <a:off x="167100" y="522375"/>
            <a:ext cx="66141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13" name="Google Shape;113;p2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14" name="Google Shape;114;p21"/>
          <p:cNvGrpSpPr/>
          <p:nvPr/>
        </p:nvGrpSpPr>
        <p:grpSpPr>
          <a:xfrm>
            <a:off x="-19118" y="4626758"/>
            <a:ext cx="9182236" cy="548378"/>
            <a:chOff x="-19118" y="4617750"/>
            <a:chExt cx="9182236" cy="548378"/>
          </a:xfrm>
        </p:grpSpPr>
        <p:sp>
          <p:nvSpPr>
            <p:cNvPr id="115" name="Google Shape;115;p21"/>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3367D6"/>
            </a:solidFill>
            <a:ln>
              <a:noFill/>
            </a:ln>
          </p:spPr>
        </p:sp>
        <p:sp>
          <p:nvSpPr>
            <p:cNvPr id="116" name="Google Shape;116;p21"/>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285F4"/>
            </a:solidFill>
            <a:ln>
              <a:noFill/>
            </a:ln>
          </p:spPr>
        </p:sp>
      </p:grpSp>
      <p:pic>
        <p:nvPicPr>
          <p:cNvPr descr="Google_Logo_2015_gr.png" id="117" name="Google Shape;117;p21"/>
          <p:cNvPicPr preferRelativeResize="0"/>
          <p:nvPr/>
        </p:nvPicPr>
        <p:blipFill>
          <a:blip r:embed="rId2">
            <a:alphaModFix/>
          </a:blip>
          <a:stretch>
            <a:fillRect/>
          </a:stretch>
        </p:blipFill>
        <p:spPr>
          <a:xfrm>
            <a:off x="176219" y="4841764"/>
            <a:ext cx="555425" cy="17112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434343"/>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Red Footer">
  <p:cSld name="TITLE_2_1_1">
    <p:spTree>
      <p:nvGrpSpPr>
        <p:cNvPr id="118" name="Shape 118"/>
        <p:cNvGrpSpPr/>
        <p:nvPr/>
      </p:nvGrpSpPr>
      <p:grpSpPr>
        <a:xfrm>
          <a:off x="0" y="0"/>
          <a:ext cx="0" cy="0"/>
          <a:chOff x="0" y="0"/>
          <a:chExt cx="0" cy="0"/>
        </a:xfrm>
      </p:grpSpPr>
      <p:sp>
        <p:nvSpPr>
          <p:cNvPr id="119" name="Google Shape;119;p22"/>
          <p:cNvSpPr/>
          <p:nvPr/>
        </p:nvSpPr>
        <p:spPr>
          <a:xfrm flipH="1">
            <a:off x="-19200" y="4617750"/>
            <a:ext cx="9188900" cy="548378"/>
          </a:xfrm>
          <a:custGeom>
            <a:rect b="b" l="l" r="r" t="t"/>
            <a:pathLst>
              <a:path extrusionOk="0" h="19840" w="367556">
                <a:moveTo>
                  <a:pt x="0" y="19840"/>
                </a:moveTo>
                <a:lnTo>
                  <a:pt x="515" y="0"/>
                </a:lnTo>
                <a:lnTo>
                  <a:pt x="367556" y="11270"/>
                </a:lnTo>
                <a:lnTo>
                  <a:pt x="367044" y="18698"/>
                </a:lnTo>
                <a:close/>
              </a:path>
            </a:pathLst>
          </a:custGeom>
          <a:solidFill>
            <a:srgbClr val="800000"/>
          </a:solidFill>
          <a:ln>
            <a:noFill/>
          </a:ln>
        </p:spPr>
      </p:sp>
      <p:sp>
        <p:nvSpPr>
          <p:cNvPr id="120" name="Google Shape;120;p22"/>
          <p:cNvSpPr txBox="1"/>
          <p:nvPr>
            <p:ph type="title"/>
          </p:nvPr>
        </p:nvSpPr>
        <p:spPr>
          <a:xfrm>
            <a:off x="167100" y="522375"/>
            <a:ext cx="66141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21" name="Google Shape;121;p22"/>
          <p:cNvSpPr/>
          <p:nvPr/>
        </p:nvSpPr>
        <p:spPr>
          <a:xfrm flipH="1">
            <a:off x="-21543" y="4686833"/>
            <a:ext cx="4769786" cy="473975"/>
          </a:xfrm>
          <a:custGeom>
            <a:rect b="b" l="l" r="r" t="t"/>
            <a:pathLst>
              <a:path extrusionOk="0" h="18959" w="366343">
                <a:moveTo>
                  <a:pt x="0" y="18521"/>
                </a:moveTo>
                <a:lnTo>
                  <a:pt x="366343" y="0"/>
                </a:lnTo>
                <a:lnTo>
                  <a:pt x="366052" y="18959"/>
                </a:lnTo>
                <a:close/>
              </a:path>
            </a:pathLst>
          </a:custGeom>
          <a:solidFill>
            <a:srgbClr val="EA4335"/>
          </a:solidFill>
          <a:ln>
            <a:noFill/>
          </a:ln>
        </p:spPr>
      </p:sp>
      <p:sp>
        <p:nvSpPr>
          <p:cNvPr id="122" name="Google Shape;122;p2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pic>
        <p:nvPicPr>
          <p:cNvPr descr="Google_Logo_2015_gr.png" id="123" name="Google Shape;123;p22"/>
          <p:cNvPicPr preferRelativeResize="0"/>
          <p:nvPr/>
        </p:nvPicPr>
        <p:blipFill>
          <a:blip r:embed="rId2">
            <a:alphaModFix/>
          </a:blip>
          <a:stretch>
            <a:fillRect/>
          </a:stretch>
        </p:blipFill>
        <p:spPr>
          <a:xfrm>
            <a:off x="176219" y="4841764"/>
            <a:ext cx="555425" cy="171122"/>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Red Footer 1">
  <p:cSld name="TITLE_2_1_1_1">
    <p:spTree>
      <p:nvGrpSpPr>
        <p:cNvPr id="124" name="Shape 124"/>
        <p:cNvGrpSpPr/>
        <p:nvPr/>
      </p:nvGrpSpPr>
      <p:grpSpPr>
        <a:xfrm>
          <a:off x="0" y="0"/>
          <a:ext cx="0" cy="0"/>
          <a:chOff x="0" y="0"/>
          <a:chExt cx="0" cy="0"/>
        </a:xfrm>
      </p:grpSpPr>
      <p:sp>
        <p:nvSpPr>
          <p:cNvPr id="125" name="Google Shape;125;p23"/>
          <p:cNvSpPr/>
          <p:nvPr/>
        </p:nvSpPr>
        <p:spPr>
          <a:xfrm flipH="1">
            <a:off x="-19200" y="4617750"/>
            <a:ext cx="9188900" cy="548378"/>
          </a:xfrm>
          <a:custGeom>
            <a:rect b="b" l="l" r="r" t="t"/>
            <a:pathLst>
              <a:path extrusionOk="0" h="19840" w="367556">
                <a:moveTo>
                  <a:pt x="0" y="19840"/>
                </a:moveTo>
                <a:lnTo>
                  <a:pt x="515" y="0"/>
                </a:lnTo>
                <a:lnTo>
                  <a:pt x="367556" y="11270"/>
                </a:lnTo>
                <a:lnTo>
                  <a:pt x="367044" y="18698"/>
                </a:lnTo>
                <a:close/>
              </a:path>
            </a:pathLst>
          </a:custGeom>
          <a:solidFill>
            <a:srgbClr val="800000"/>
          </a:solidFill>
          <a:ln>
            <a:noFill/>
          </a:ln>
        </p:spPr>
      </p:sp>
      <p:sp>
        <p:nvSpPr>
          <p:cNvPr id="126" name="Google Shape;126;p23"/>
          <p:cNvSpPr txBox="1"/>
          <p:nvPr>
            <p:ph type="title"/>
          </p:nvPr>
        </p:nvSpPr>
        <p:spPr>
          <a:xfrm>
            <a:off x="167100" y="522375"/>
            <a:ext cx="66141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27" name="Google Shape;127;p23"/>
          <p:cNvSpPr/>
          <p:nvPr/>
        </p:nvSpPr>
        <p:spPr>
          <a:xfrm flipH="1">
            <a:off x="-21543" y="4686833"/>
            <a:ext cx="4769786" cy="473975"/>
          </a:xfrm>
          <a:custGeom>
            <a:rect b="b" l="l" r="r" t="t"/>
            <a:pathLst>
              <a:path extrusionOk="0" h="18959" w="366343">
                <a:moveTo>
                  <a:pt x="0" y="18521"/>
                </a:moveTo>
                <a:lnTo>
                  <a:pt x="366343" y="0"/>
                </a:lnTo>
                <a:lnTo>
                  <a:pt x="366052" y="18959"/>
                </a:lnTo>
                <a:close/>
              </a:path>
            </a:pathLst>
          </a:custGeom>
          <a:solidFill>
            <a:srgbClr val="EA4335"/>
          </a:solidFill>
          <a:ln>
            <a:noFill/>
          </a:ln>
        </p:spPr>
      </p:sp>
      <p:sp>
        <p:nvSpPr>
          <p:cNvPr id="128" name="Google Shape;128;p2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pic>
        <p:nvPicPr>
          <p:cNvPr id="129" name="Google Shape;129;p23"/>
          <p:cNvPicPr preferRelativeResize="0"/>
          <p:nvPr/>
        </p:nvPicPr>
        <p:blipFill>
          <a:blip r:embed="rId2">
            <a:alphaModFix/>
          </a:blip>
          <a:stretch>
            <a:fillRect/>
          </a:stretch>
        </p:blipFill>
        <p:spPr>
          <a:xfrm>
            <a:off x="95300" y="4770675"/>
            <a:ext cx="1172600" cy="3220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Yellow Footer">
  <p:cSld name="TITLE_2_2">
    <p:spTree>
      <p:nvGrpSpPr>
        <p:cNvPr id="130" name="Shape 130"/>
        <p:cNvGrpSpPr/>
        <p:nvPr/>
      </p:nvGrpSpPr>
      <p:grpSpPr>
        <a:xfrm>
          <a:off x="0" y="0"/>
          <a:ext cx="0" cy="0"/>
          <a:chOff x="0" y="0"/>
          <a:chExt cx="0" cy="0"/>
        </a:xfrm>
      </p:grpSpPr>
      <p:sp>
        <p:nvSpPr>
          <p:cNvPr id="131" name="Google Shape;131;p24"/>
          <p:cNvSpPr txBox="1"/>
          <p:nvPr>
            <p:ph type="title"/>
          </p:nvPr>
        </p:nvSpPr>
        <p:spPr>
          <a:xfrm>
            <a:off x="167100" y="522375"/>
            <a:ext cx="66141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32" name="Google Shape;132;p24"/>
          <p:cNvSpPr/>
          <p:nvPr/>
        </p:nvSpPr>
        <p:spPr>
          <a:xfrm flipH="1">
            <a:off x="25826"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FBBC05"/>
          </a:solidFill>
          <a:ln>
            <a:noFill/>
          </a:ln>
        </p:spPr>
      </p:sp>
      <p:sp>
        <p:nvSpPr>
          <p:cNvPr id="133" name="Google Shape;133;p24"/>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FFCC50"/>
          </a:solidFill>
          <a:ln>
            <a:noFill/>
          </a:ln>
        </p:spPr>
      </p:sp>
      <p:sp>
        <p:nvSpPr>
          <p:cNvPr id="134" name="Google Shape;134;p2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pic>
        <p:nvPicPr>
          <p:cNvPr descr="Google_Logo_2015_gr.png" id="135" name="Google Shape;135;p24"/>
          <p:cNvPicPr preferRelativeResize="0"/>
          <p:nvPr/>
        </p:nvPicPr>
        <p:blipFill>
          <a:blip r:embed="rId2">
            <a:alphaModFix/>
          </a:blip>
          <a:stretch>
            <a:fillRect/>
          </a:stretch>
        </p:blipFill>
        <p:spPr>
          <a:xfrm>
            <a:off x="176219" y="4841764"/>
            <a:ext cx="555425" cy="17112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Green Footer">
  <p:cSld name="TITLE_2_3">
    <p:spTree>
      <p:nvGrpSpPr>
        <p:cNvPr id="136" name="Shape 136"/>
        <p:cNvGrpSpPr/>
        <p:nvPr/>
      </p:nvGrpSpPr>
      <p:grpSpPr>
        <a:xfrm>
          <a:off x="0" y="0"/>
          <a:ext cx="0" cy="0"/>
          <a:chOff x="0" y="0"/>
          <a:chExt cx="0" cy="0"/>
        </a:xfrm>
      </p:grpSpPr>
      <p:sp>
        <p:nvSpPr>
          <p:cNvPr id="137" name="Google Shape;137;p25"/>
          <p:cNvSpPr txBox="1"/>
          <p:nvPr>
            <p:ph type="title"/>
          </p:nvPr>
        </p:nvSpPr>
        <p:spPr>
          <a:xfrm>
            <a:off x="167100" y="522375"/>
            <a:ext cx="66141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38" name="Google Shape;138;p25"/>
          <p:cNvSpPr/>
          <p:nvPr/>
        </p:nvSpPr>
        <p:spPr>
          <a:xfrm flipH="1">
            <a:off x="71770" y="4617750"/>
            <a:ext cx="9097930" cy="548378"/>
          </a:xfrm>
          <a:custGeom>
            <a:rect b="b" l="l" r="r" t="t"/>
            <a:pathLst>
              <a:path extrusionOk="0" h="19840" w="367556">
                <a:moveTo>
                  <a:pt x="0" y="19840"/>
                </a:moveTo>
                <a:lnTo>
                  <a:pt x="515" y="0"/>
                </a:lnTo>
                <a:lnTo>
                  <a:pt x="367556" y="11270"/>
                </a:lnTo>
                <a:lnTo>
                  <a:pt x="367044" y="18698"/>
                </a:lnTo>
                <a:close/>
              </a:path>
            </a:pathLst>
          </a:custGeom>
          <a:solidFill>
            <a:srgbClr val="349351"/>
          </a:solidFill>
          <a:ln>
            <a:noFill/>
          </a:ln>
        </p:spPr>
      </p:sp>
      <p:sp>
        <p:nvSpPr>
          <p:cNvPr id="139" name="Google Shape;139;p25"/>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34A853"/>
          </a:solidFill>
          <a:ln>
            <a:noFill/>
          </a:ln>
        </p:spPr>
      </p:sp>
      <p:sp>
        <p:nvSpPr>
          <p:cNvPr id="140" name="Google Shape;140;p2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pic>
        <p:nvPicPr>
          <p:cNvPr descr="Google_Logo_2015_gr.png" id="141" name="Google Shape;141;p25"/>
          <p:cNvPicPr preferRelativeResize="0"/>
          <p:nvPr/>
        </p:nvPicPr>
        <p:blipFill>
          <a:blip r:embed="rId2">
            <a:alphaModFix/>
          </a:blip>
          <a:stretch>
            <a:fillRect/>
          </a:stretch>
        </p:blipFill>
        <p:spPr>
          <a:xfrm>
            <a:off x="176219" y="4841764"/>
            <a:ext cx="555425" cy="17112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Gray Footer">
  <p:cSld name="TITLE_2_3_1">
    <p:spTree>
      <p:nvGrpSpPr>
        <p:cNvPr id="142" name="Shape 142"/>
        <p:cNvGrpSpPr/>
        <p:nvPr/>
      </p:nvGrpSpPr>
      <p:grpSpPr>
        <a:xfrm>
          <a:off x="0" y="0"/>
          <a:ext cx="0" cy="0"/>
          <a:chOff x="0" y="0"/>
          <a:chExt cx="0" cy="0"/>
        </a:xfrm>
      </p:grpSpPr>
      <p:sp>
        <p:nvSpPr>
          <p:cNvPr id="143" name="Google Shape;143;p26"/>
          <p:cNvSpPr/>
          <p:nvPr/>
        </p:nvSpPr>
        <p:spPr>
          <a:xfrm flipH="1">
            <a:off x="63500" y="4617750"/>
            <a:ext cx="9106200" cy="548378"/>
          </a:xfrm>
          <a:custGeom>
            <a:rect b="b" l="l" r="r" t="t"/>
            <a:pathLst>
              <a:path extrusionOk="0" h="19840" w="367556">
                <a:moveTo>
                  <a:pt x="0" y="19840"/>
                </a:moveTo>
                <a:lnTo>
                  <a:pt x="515" y="0"/>
                </a:lnTo>
                <a:lnTo>
                  <a:pt x="367556" y="11270"/>
                </a:lnTo>
                <a:lnTo>
                  <a:pt x="367044" y="18698"/>
                </a:lnTo>
                <a:close/>
              </a:path>
            </a:pathLst>
          </a:custGeom>
          <a:solidFill>
            <a:srgbClr val="666666"/>
          </a:solidFill>
          <a:ln>
            <a:noFill/>
          </a:ln>
        </p:spPr>
      </p:sp>
      <p:sp>
        <p:nvSpPr>
          <p:cNvPr id="144" name="Google Shape;144;p26"/>
          <p:cNvSpPr/>
          <p:nvPr/>
        </p:nvSpPr>
        <p:spPr>
          <a:xfrm flipH="1">
            <a:off x="-12535" y="4686833"/>
            <a:ext cx="4769786" cy="473975"/>
          </a:xfrm>
          <a:custGeom>
            <a:rect b="b" l="l" r="r" t="t"/>
            <a:pathLst>
              <a:path extrusionOk="0" h="18959" w="366343">
                <a:moveTo>
                  <a:pt x="0" y="18521"/>
                </a:moveTo>
                <a:lnTo>
                  <a:pt x="366343" y="0"/>
                </a:lnTo>
                <a:lnTo>
                  <a:pt x="366052" y="18959"/>
                </a:lnTo>
                <a:close/>
              </a:path>
            </a:pathLst>
          </a:custGeom>
          <a:solidFill>
            <a:srgbClr val="999999"/>
          </a:solidFill>
          <a:ln>
            <a:noFill/>
          </a:ln>
        </p:spPr>
      </p:sp>
      <p:sp>
        <p:nvSpPr>
          <p:cNvPr id="145" name="Google Shape;145;p26"/>
          <p:cNvSpPr txBox="1"/>
          <p:nvPr>
            <p:ph type="title"/>
          </p:nvPr>
        </p:nvSpPr>
        <p:spPr>
          <a:xfrm>
            <a:off x="167100" y="522375"/>
            <a:ext cx="66141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46" name="Google Shape;146;p2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pic>
        <p:nvPicPr>
          <p:cNvPr descr="Google_Logo_2015_gr.png" id="147" name="Google Shape;147;p26"/>
          <p:cNvPicPr preferRelativeResize="0"/>
          <p:nvPr/>
        </p:nvPicPr>
        <p:blipFill>
          <a:blip r:embed="rId2">
            <a:alphaModFix/>
          </a:blip>
          <a:stretch>
            <a:fillRect/>
          </a:stretch>
        </p:blipFill>
        <p:spPr>
          <a:xfrm>
            <a:off x="176219" y="4841764"/>
            <a:ext cx="555425" cy="17112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TITLE_3">
    <p:spTree>
      <p:nvGrpSpPr>
        <p:cNvPr id="148" name="Shape 14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Blue">
  <p:cSld name="CUSTOM">
    <p:spTree>
      <p:nvGrpSpPr>
        <p:cNvPr id="149" name="Shape 149"/>
        <p:cNvGrpSpPr/>
        <p:nvPr/>
      </p:nvGrpSpPr>
      <p:grpSpPr>
        <a:xfrm>
          <a:off x="0" y="0"/>
          <a:ext cx="0" cy="0"/>
          <a:chOff x="0" y="0"/>
          <a:chExt cx="0" cy="0"/>
        </a:xfrm>
      </p:grpSpPr>
      <p:sp>
        <p:nvSpPr>
          <p:cNvPr id="150" name="Google Shape;150;p28"/>
          <p:cNvSpPr/>
          <p:nvPr/>
        </p:nvSpPr>
        <p:spPr>
          <a:xfrm>
            <a:off x="4411675" y="0"/>
            <a:ext cx="47322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1" name="Google Shape;151;p28"/>
          <p:cNvSpPr txBox="1"/>
          <p:nvPr>
            <p:ph type="title"/>
          </p:nvPr>
        </p:nvSpPr>
        <p:spPr>
          <a:xfrm>
            <a:off x="167100" y="522375"/>
            <a:ext cx="38928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Font typeface="Roboto"/>
              <a:buNone/>
              <a:defRPr>
                <a:latin typeface="Roboto"/>
                <a:ea typeface="Roboto"/>
                <a:cs typeface="Roboto"/>
                <a:sym typeface="Roboto"/>
              </a:defRPr>
            </a:lvl2pPr>
            <a:lvl3pPr lvl="2" rtl="0">
              <a:spcBef>
                <a:spcPts val="0"/>
              </a:spcBef>
              <a:spcAft>
                <a:spcPts val="0"/>
              </a:spcAft>
              <a:buSzPts val="3600"/>
              <a:buFont typeface="Roboto"/>
              <a:buNone/>
              <a:defRPr>
                <a:latin typeface="Roboto"/>
                <a:ea typeface="Roboto"/>
                <a:cs typeface="Roboto"/>
                <a:sym typeface="Roboto"/>
              </a:defRPr>
            </a:lvl3pPr>
            <a:lvl4pPr lvl="3" rtl="0">
              <a:spcBef>
                <a:spcPts val="0"/>
              </a:spcBef>
              <a:spcAft>
                <a:spcPts val="0"/>
              </a:spcAft>
              <a:buSzPts val="3600"/>
              <a:buFont typeface="Roboto"/>
              <a:buNone/>
              <a:defRPr>
                <a:latin typeface="Roboto"/>
                <a:ea typeface="Roboto"/>
                <a:cs typeface="Roboto"/>
                <a:sym typeface="Roboto"/>
              </a:defRPr>
            </a:lvl4pPr>
            <a:lvl5pPr lvl="4" rtl="0">
              <a:spcBef>
                <a:spcPts val="0"/>
              </a:spcBef>
              <a:spcAft>
                <a:spcPts val="0"/>
              </a:spcAft>
              <a:buSzPts val="3600"/>
              <a:buFont typeface="Roboto"/>
              <a:buNone/>
              <a:defRPr>
                <a:latin typeface="Roboto"/>
                <a:ea typeface="Roboto"/>
                <a:cs typeface="Roboto"/>
                <a:sym typeface="Roboto"/>
              </a:defRPr>
            </a:lvl5pPr>
            <a:lvl6pPr lvl="5" rtl="0">
              <a:spcBef>
                <a:spcPts val="0"/>
              </a:spcBef>
              <a:spcAft>
                <a:spcPts val="0"/>
              </a:spcAft>
              <a:buSzPts val="3600"/>
              <a:buFont typeface="Roboto"/>
              <a:buNone/>
              <a:defRPr>
                <a:latin typeface="Roboto"/>
                <a:ea typeface="Roboto"/>
                <a:cs typeface="Roboto"/>
                <a:sym typeface="Roboto"/>
              </a:defRPr>
            </a:lvl6pPr>
            <a:lvl7pPr lvl="6" rtl="0">
              <a:spcBef>
                <a:spcPts val="0"/>
              </a:spcBef>
              <a:spcAft>
                <a:spcPts val="0"/>
              </a:spcAft>
              <a:buSzPts val="3600"/>
              <a:buFont typeface="Roboto"/>
              <a:buNone/>
              <a:defRPr>
                <a:latin typeface="Roboto"/>
                <a:ea typeface="Roboto"/>
                <a:cs typeface="Roboto"/>
                <a:sym typeface="Roboto"/>
              </a:defRPr>
            </a:lvl7pPr>
            <a:lvl8pPr lvl="7" rtl="0">
              <a:spcBef>
                <a:spcPts val="0"/>
              </a:spcBef>
              <a:spcAft>
                <a:spcPts val="0"/>
              </a:spcAft>
              <a:buSzPts val="3600"/>
              <a:buFont typeface="Roboto"/>
              <a:buNone/>
              <a:defRPr>
                <a:latin typeface="Roboto"/>
                <a:ea typeface="Roboto"/>
                <a:cs typeface="Roboto"/>
                <a:sym typeface="Roboto"/>
              </a:defRPr>
            </a:lvl8pPr>
            <a:lvl9pPr lvl="8" rtl="0">
              <a:spcBef>
                <a:spcPts val="0"/>
              </a:spcBef>
              <a:spcAft>
                <a:spcPts val="0"/>
              </a:spcAft>
              <a:buSzPts val="3600"/>
              <a:buFont typeface="Roboto"/>
              <a:buNone/>
              <a:defRPr>
                <a:latin typeface="Roboto"/>
                <a:ea typeface="Roboto"/>
                <a:cs typeface="Roboto"/>
                <a:sym typeface="Roboto"/>
              </a:defRPr>
            </a:lvl9pPr>
          </a:lstStyle>
          <a:p/>
        </p:txBody>
      </p:sp>
      <p:sp>
        <p:nvSpPr>
          <p:cNvPr id="152" name="Google Shape;152;p2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153" name="Google Shape;153;p28"/>
          <p:cNvPicPr preferRelativeResize="0"/>
          <p:nvPr/>
        </p:nvPicPr>
        <p:blipFill>
          <a:blip r:embed="rId2">
            <a:alphaModFix/>
          </a:blip>
          <a:stretch>
            <a:fillRect/>
          </a:stretch>
        </p:blipFill>
        <p:spPr>
          <a:xfrm>
            <a:off x="176225" y="4841775"/>
            <a:ext cx="538283" cy="17110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Blue &amp; 1 Text">
  <p:cSld name="CUSTOM_5">
    <p:spTree>
      <p:nvGrpSpPr>
        <p:cNvPr id="154" name="Shape 154"/>
        <p:cNvGrpSpPr/>
        <p:nvPr/>
      </p:nvGrpSpPr>
      <p:grpSpPr>
        <a:xfrm>
          <a:off x="0" y="0"/>
          <a:ext cx="0" cy="0"/>
          <a:chOff x="0" y="0"/>
          <a:chExt cx="0" cy="0"/>
        </a:xfrm>
      </p:grpSpPr>
      <p:sp>
        <p:nvSpPr>
          <p:cNvPr id="155" name="Google Shape;155;p29"/>
          <p:cNvSpPr/>
          <p:nvPr/>
        </p:nvSpPr>
        <p:spPr>
          <a:xfrm>
            <a:off x="4411675" y="0"/>
            <a:ext cx="47322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6" name="Google Shape;156;p29"/>
          <p:cNvSpPr txBox="1"/>
          <p:nvPr>
            <p:ph type="title"/>
          </p:nvPr>
        </p:nvSpPr>
        <p:spPr>
          <a:xfrm>
            <a:off x="167100" y="522375"/>
            <a:ext cx="38928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7" name="Google Shape;157;p29"/>
          <p:cNvSpPr txBox="1"/>
          <p:nvPr>
            <p:ph idx="1" type="body"/>
          </p:nvPr>
        </p:nvSpPr>
        <p:spPr>
          <a:xfrm>
            <a:off x="180150" y="1540350"/>
            <a:ext cx="3315000" cy="8559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158" name="Google Shape;158;p2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159" name="Google Shape;159;p29"/>
          <p:cNvPicPr preferRelativeResize="0"/>
          <p:nvPr/>
        </p:nvPicPr>
        <p:blipFill>
          <a:blip r:embed="rId2">
            <a:alphaModFix/>
          </a:blip>
          <a:stretch>
            <a:fillRect/>
          </a:stretch>
        </p:blipFill>
        <p:spPr>
          <a:xfrm>
            <a:off x="176225" y="4841775"/>
            <a:ext cx="538283" cy="17110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Blue &amp; 3 Text">
  <p:cSld name="CUSTOM_4">
    <p:spTree>
      <p:nvGrpSpPr>
        <p:cNvPr id="160" name="Shape 160"/>
        <p:cNvGrpSpPr/>
        <p:nvPr/>
      </p:nvGrpSpPr>
      <p:grpSpPr>
        <a:xfrm>
          <a:off x="0" y="0"/>
          <a:ext cx="0" cy="0"/>
          <a:chOff x="0" y="0"/>
          <a:chExt cx="0" cy="0"/>
        </a:xfrm>
      </p:grpSpPr>
      <p:sp>
        <p:nvSpPr>
          <p:cNvPr id="161" name="Google Shape;161;p30"/>
          <p:cNvSpPr/>
          <p:nvPr/>
        </p:nvSpPr>
        <p:spPr>
          <a:xfrm>
            <a:off x="4411675" y="0"/>
            <a:ext cx="4732200" cy="5143500"/>
          </a:xfrm>
          <a:prstGeom prst="rect">
            <a:avLst/>
          </a:pr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2" name="Google Shape;162;p30"/>
          <p:cNvSpPr txBox="1"/>
          <p:nvPr>
            <p:ph type="title"/>
          </p:nvPr>
        </p:nvSpPr>
        <p:spPr>
          <a:xfrm>
            <a:off x="167100" y="522375"/>
            <a:ext cx="38928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63" name="Google Shape;163;p30"/>
          <p:cNvSpPr txBox="1"/>
          <p:nvPr>
            <p:ph idx="1" type="body"/>
          </p:nvPr>
        </p:nvSpPr>
        <p:spPr>
          <a:xfrm>
            <a:off x="180150" y="1540350"/>
            <a:ext cx="3315000" cy="8559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164" name="Google Shape;164;p30"/>
          <p:cNvSpPr txBox="1"/>
          <p:nvPr>
            <p:ph idx="2" type="body"/>
          </p:nvPr>
        </p:nvSpPr>
        <p:spPr>
          <a:xfrm>
            <a:off x="189175" y="2441125"/>
            <a:ext cx="3315000" cy="8559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165" name="Google Shape;165;p30"/>
          <p:cNvSpPr txBox="1"/>
          <p:nvPr>
            <p:ph idx="3" type="body"/>
          </p:nvPr>
        </p:nvSpPr>
        <p:spPr>
          <a:xfrm>
            <a:off x="198175" y="3450025"/>
            <a:ext cx="3315000" cy="8559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166" name="Google Shape;166;p3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167" name="Google Shape;167;p30"/>
          <p:cNvPicPr preferRelativeResize="0"/>
          <p:nvPr/>
        </p:nvPicPr>
        <p:blipFill>
          <a:blip r:embed="rId2">
            <a:alphaModFix/>
          </a:blip>
          <a:stretch>
            <a:fillRect/>
          </a:stretch>
        </p:blipFill>
        <p:spPr>
          <a:xfrm>
            <a:off x="176225" y="4841775"/>
            <a:ext cx="538283" cy="17110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Red">
  <p:cSld name="CUSTOM_1">
    <p:spTree>
      <p:nvGrpSpPr>
        <p:cNvPr id="168" name="Shape 168"/>
        <p:cNvGrpSpPr/>
        <p:nvPr/>
      </p:nvGrpSpPr>
      <p:grpSpPr>
        <a:xfrm>
          <a:off x="0" y="0"/>
          <a:ext cx="0" cy="0"/>
          <a:chOff x="0" y="0"/>
          <a:chExt cx="0" cy="0"/>
        </a:xfrm>
      </p:grpSpPr>
      <p:sp>
        <p:nvSpPr>
          <p:cNvPr id="169" name="Google Shape;169;p31"/>
          <p:cNvSpPr/>
          <p:nvPr/>
        </p:nvSpPr>
        <p:spPr>
          <a:xfrm>
            <a:off x="4411675" y="0"/>
            <a:ext cx="4732200" cy="51435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70" name="Google Shape;170;p31"/>
          <p:cNvSpPr txBox="1"/>
          <p:nvPr>
            <p:ph type="title"/>
          </p:nvPr>
        </p:nvSpPr>
        <p:spPr>
          <a:xfrm>
            <a:off x="167100" y="522375"/>
            <a:ext cx="38928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71" name="Google Shape;171;p3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172" name="Google Shape;172;p31"/>
          <p:cNvPicPr preferRelativeResize="0"/>
          <p:nvPr/>
        </p:nvPicPr>
        <p:blipFill>
          <a:blip r:embed="rId2">
            <a:alphaModFix/>
          </a:blip>
          <a:stretch>
            <a:fillRect/>
          </a:stretch>
        </p:blipFill>
        <p:spPr>
          <a:xfrm>
            <a:off x="176225" y="4841775"/>
            <a:ext cx="538283" cy="1711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002000"/>
            <a:ext cx="9144000" cy="414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471900" y="116925"/>
            <a:ext cx="8222100" cy="885000"/>
          </a:xfrm>
          <a:prstGeom prst="rect">
            <a:avLst/>
          </a:prstGeom>
        </p:spPr>
        <p:txBody>
          <a:bodyPr anchorCtr="0" anchor="ctr" bIns="91425" lIns="91425" spcFirstLastPara="1" rIns="91425" wrap="square" tIns="91425"/>
          <a:lstStyle>
            <a:lvl1pPr lvl="0" rtl="0">
              <a:spcBef>
                <a:spcPts val="0"/>
              </a:spcBef>
              <a:spcAft>
                <a:spcPts val="0"/>
              </a:spcAft>
              <a:buSzPts val="3100"/>
              <a:buNone/>
              <a:defRPr sz="31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 name="Google Shape;21;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 name="Google Shape;22;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Red &amp; 1 Text">
  <p:cSld name="CUSTOM_1_2">
    <p:spTree>
      <p:nvGrpSpPr>
        <p:cNvPr id="173" name="Shape 173"/>
        <p:cNvGrpSpPr/>
        <p:nvPr/>
      </p:nvGrpSpPr>
      <p:grpSpPr>
        <a:xfrm>
          <a:off x="0" y="0"/>
          <a:ext cx="0" cy="0"/>
          <a:chOff x="0" y="0"/>
          <a:chExt cx="0" cy="0"/>
        </a:xfrm>
      </p:grpSpPr>
      <p:sp>
        <p:nvSpPr>
          <p:cNvPr id="174" name="Google Shape;174;p32"/>
          <p:cNvSpPr/>
          <p:nvPr/>
        </p:nvSpPr>
        <p:spPr>
          <a:xfrm>
            <a:off x="4411675" y="0"/>
            <a:ext cx="4732200" cy="51435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75" name="Google Shape;175;p32"/>
          <p:cNvSpPr txBox="1"/>
          <p:nvPr>
            <p:ph type="title"/>
          </p:nvPr>
        </p:nvSpPr>
        <p:spPr>
          <a:xfrm>
            <a:off x="167100" y="522375"/>
            <a:ext cx="38928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76" name="Google Shape;176;p32"/>
          <p:cNvSpPr txBox="1"/>
          <p:nvPr>
            <p:ph idx="1" type="body"/>
          </p:nvPr>
        </p:nvSpPr>
        <p:spPr>
          <a:xfrm>
            <a:off x="180150" y="1540350"/>
            <a:ext cx="3315000" cy="8559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177" name="Google Shape;177;p3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178" name="Google Shape;178;p32"/>
          <p:cNvPicPr preferRelativeResize="0"/>
          <p:nvPr/>
        </p:nvPicPr>
        <p:blipFill>
          <a:blip r:embed="rId2">
            <a:alphaModFix/>
          </a:blip>
          <a:stretch>
            <a:fillRect/>
          </a:stretch>
        </p:blipFill>
        <p:spPr>
          <a:xfrm>
            <a:off x="176225" y="4841775"/>
            <a:ext cx="538283" cy="17110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Red &amp; 3 Text">
  <p:cSld name="CUSTOM_1_2_1">
    <p:spTree>
      <p:nvGrpSpPr>
        <p:cNvPr id="179" name="Shape 179"/>
        <p:cNvGrpSpPr/>
        <p:nvPr/>
      </p:nvGrpSpPr>
      <p:grpSpPr>
        <a:xfrm>
          <a:off x="0" y="0"/>
          <a:ext cx="0" cy="0"/>
          <a:chOff x="0" y="0"/>
          <a:chExt cx="0" cy="0"/>
        </a:xfrm>
      </p:grpSpPr>
      <p:sp>
        <p:nvSpPr>
          <p:cNvPr id="180" name="Google Shape;180;p33"/>
          <p:cNvSpPr/>
          <p:nvPr/>
        </p:nvSpPr>
        <p:spPr>
          <a:xfrm>
            <a:off x="4411675" y="0"/>
            <a:ext cx="4732200" cy="5143500"/>
          </a:xfrm>
          <a:prstGeom prst="rect">
            <a:avLst/>
          </a:prstGeom>
          <a:solidFill>
            <a:srgbClr val="EA4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1" name="Google Shape;181;p33"/>
          <p:cNvSpPr txBox="1"/>
          <p:nvPr>
            <p:ph type="title"/>
          </p:nvPr>
        </p:nvSpPr>
        <p:spPr>
          <a:xfrm>
            <a:off x="167100" y="522375"/>
            <a:ext cx="38928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82" name="Google Shape;182;p33"/>
          <p:cNvSpPr txBox="1"/>
          <p:nvPr>
            <p:ph idx="1" type="body"/>
          </p:nvPr>
        </p:nvSpPr>
        <p:spPr>
          <a:xfrm>
            <a:off x="180150" y="1540350"/>
            <a:ext cx="3315000" cy="8559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183" name="Google Shape;183;p33"/>
          <p:cNvSpPr txBox="1"/>
          <p:nvPr>
            <p:ph idx="2" type="body"/>
          </p:nvPr>
        </p:nvSpPr>
        <p:spPr>
          <a:xfrm>
            <a:off x="189175" y="2441125"/>
            <a:ext cx="3315000" cy="8559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184" name="Google Shape;184;p33"/>
          <p:cNvSpPr txBox="1"/>
          <p:nvPr>
            <p:ph idx="3" type="body"/>
          </p:nvPr>
        </p:nvSpPr>
        <p:spPr>
          <a:xfrm>
            <a:off x="198175" y="3450025"/>
            <a:ext cx="3315000" cy="8559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185" name="Google Shape;185;p3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186" name="Google Shape;186;p33"/>
          <p:cNvPicPr preferRelativeResize="0"/>
          <p:nvPr/>
        </p:nvPicPr>
        <p:blipFill>
          <a:blip r:embed="rId2">
            <a:alphaModFix/>
          </a:blip>
          <a:stretch>
            <a:fillRect/>
          </a:stretch>
        </p:blipFill>
        <p:spPr>
          <a:xfrm>
            <a:off x="176225" y="4841775"/>
            <a:ext cx="538283" cy="17110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Yellow">
  <p:cSld name="CUSTOM_1_1">
    <p:spTree>
      <p:nvGrpSpPr>
        <p:cNvPr id="187" name="Shape 187"/>
        <p:cNvGrpSpPr/>
        <p:nvPr/>
      </p:nvGrpSpPr>
      <p:grpSpPr>
        <a:xfrm>
          <a:off x="0" y="0"/>
          <a:ext cx="0" cy="0"/>
          <a:chOff x="0" y="0"/>
          <a:chExt cx="0" cy="0"/>
        </a:xfrm>
      </p:grpSpPr>
      <p:sp>
        <p:nvSpPr>
          <p:cNvPr id="188" name="Google Shape;188;p34"/>
          <p:cNvSpPr/>
          <p:nvPr/>
        </p:nvSpPr>
        <p:spPr>
          <a:xfrm>
            <a:off x="4411675" y="0"/>
            <a:ext cx="4732200" cy="51435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89" name="Google Shape;189;p34"/>
          <p:cNvSpPr txBox="1"/>
          <p:nvPr>
            <p:ph type="title"/>
          </p:nvPr>
        </p:nvSpPr>
        <p:spPr>
          <a:xfrm>
            <a:off x="167100" y="522375"/>
            <a:ext cx="38928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0" name="Google Shape;190;p3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191" name="Google Shape;191;p34"/>
          <p:cNvPicPr preferRelativeResize="0"/>
          <p:nvPr/>
        </p:nvPicPr>
        <p:blipFill>
          <a:blip r:embed="rId2">
            <a:alphaModFix/>
          </a:blip>
          <a:stretch>
            <a:fillRect/>
          </a:stretch>
        </p:blipFill>
        <p:spPr>
          <a:xfrm>
            <a:off x="176225" y="4841775"/>
            <a:ext cx="538283" cy="17110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Yellow &amp; 1 Text">
  <p:cSld name="CUSTOM_1_1_2">
    <p:spTree>
      <p:nvGrpSpPr>
        <p:cNvPr id="192" name="Shape 192"/>
        <p:cNvGrpSpPr/>
        <p:nvPr/>
      </p:nvGrpSpPr>
      <p:grpSpPr>
        <a:xfrm>
          <a:off x="0" y="0"/>
          <a:ext cx="0" cy="0"/>
          <a:chOff x="0" y="0"/>
          <a:chExt cx="0" cy="0"/>
        </a:xfrm>
      </p:grpSpPr>
      <p:sp>
        <p:nvSpPr>
          <p:cNvPr id="193" name="Google Shape;193;p35"/>
          <p:cNvSpPr/>
          <p:nvPr/>
        </p:nvSpPr>
        <p:spPr>
          <a:xfrm>
            <a:off x="4411675" y="0"/>
            <a:ext cx="4732200" cy="51435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4" name="Google Shape;194;p35"/>
          <p:cNvSpPr txBox="1"/>
          <p:nvPr>
            <p:ph type="title"/>
          </p:nvPr>
        </p:nvSpPr>
        <p:spPr>
          <a:xfrm>
            <a:off x="167100" y="522375"/>
            <a:ext cx="38928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5" name="Google Shape;195;p35"/>
          <p:cNvSpPr txBox="1"/>
          <p:nvPr>
            <p:ph idx="1" type="body"/>
          </p:nvPr>
        </p:nvSpPr>
        <p:spPr>
          <a:xfrm>
            <a:off x="180150" y="1540350"/>
            <a:ext cx="3315000" cy="8559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196" name="Google Shape;196;p35"/>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197" name="Google Shape;197;p35"/>
          <p:cNvPicPr preferRelativeResize="0"/>
          <p:nvPr/>
        </p:nvPicPr>
        <p:blipFill>
          <a:blip r:embed="rId2">
            <a:alphaModFix/>
          </a:blip>
          <a:stretch>
            <a:fillRect/>
          </a:stretch>
        </p:blipFill>
        <p:spPr>
          <a:xfrm>
            <a:off x="176225" y="4841775"/>
            <a:ext cx="538283" cy="17110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Yellow &amp; 3 Text">
  <p:cSld name="CUSTOM_1_1_2_1">
    <p:spTree>
      <p:nvGrpSpPr>
        <p:cNvPr id="198" name="Shape 198"/>
        <p:cNvGrpSpPr/>
        <p:nvPr/>
      </p:nvGrpSpPr>
      <p:grpSpPr>
        <a:xfrm>
          <a:off x="0" y="0"/>
          <a:ext cx="0" cy="0"/>
          <a:chOff x="0" y="0"/>
          <a:chExt cx="0" cy="0"/>
        </a:xfrm>
      </p:grpSpPr>
      <p:sp>
        <p:nvSpPr>
          <p:cNvPr id="199" name="Google Shape;199;p36"/>
          <p:cNvSpPr txBox="1"/>
          <p:nvPr>
            <p:ph idx="1" type="body"/>
          </p:nvPr>
        </p:nvSpPr>
        <p:spPr>
          <a:xfrm>
            <a:off x="180150" y="1540350"/>
            <a:ext cx="3315000" cy="8559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200" name="Google Shape;200;p36"/>
          <p:cNvSpPr/>
          <p:nvPr/>
        </p:nvSpPr>
        <p:spPr>
          <a:xfrm>
            <a:off x="4411675" y="0"/>
            <a:ext cx="4732200" cy="5143500"/>
          </a:xfrm>
          <a:prstGeom prst="rect">
            <a:avLst/>
          </a:prstGeom>
          <a:solidFill>
            <a:srgbClr val="FBBC0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1" name="Google Shape;201;p36"/>
          <p:cNvSpPr txBox="1"/>
          <p:nvPr>
            <p:ph type="title"/>
          </p:nvPr>
        </p:nvSpPr>
        <p:spPr>
          <a:xfrm>
            <a:off x="167100" y="522375"/>
            <a:ext cx="38928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02" name="Google Shape;202;p36"/>
          <p:cNvSpPr txBox="1"/>
          <p:nvPr>
            <p:ph idx="2" type="body"/>
          </p:nvPr>
        </p:nvSpPr>
        <p:spPr>
          <a:xfrm>
            <a:off x="189175" y="2441125"/>
            <a:ext cx="3315000" cy="8559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203" name="Google Shape;203;p36"/>
          <p:cNvSpPr txBox="1"/>
          <p:nvPr>
            <p:ph idx="3" type="body"/>
          </p:nvPr>
        </p:nvSpPr>
        <p:spPr>
          <a:xfrm>
            <a:off x="198175" y="3450025"/>
            <a:ext cx="3315000" cy="8559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204" name="Google Shape;204;p36"/>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205" name="Google Shape;205;p36"/>
          <p:cNvPicPr preferRelativeResize="0"/>
          <p:nvPr/>
        </p:nvPicPr>
        <p:blipFill>
          <a:blip r:embed="rId2">
            <a:alphaModFix/>
          </a:blip>
          <a:stretch>
            <a:fillRect/>
          </a:stretch>
        </p:blipFill>
        <p:spPr>
          <a:xfrm>
            <a:off x="176225" y="4841775"/>
            <a:ext cx="538283" cy="171101"/>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Green">
  <p:cSld name="CUSTOM_1_1_1">
    <p:spTree>
      <p:nvGrpSpPr>
        <p:cNvPr id="206" name="Shape 206"/>
        <p:cNvGrpSpPr/>
        <p:nvPr/>
      </p:nvGrpSpPr>
      <p:grpSpPr>
        <a:xfrm>
          <a:off x="0" y="0"/>
          <a:ext cx="0" cy="0"/>
          <a:chOff x="0" y="0"/>
          <a:chExt cx="0" cy="0"/>
        </a:xfrm>
      </p:grpSpPr>
      <p:sp>
        <p:nvSpPr>
          <p:cNvPr id="207" name="Google Shape;207;p37"/>
          <p:cNvSpPr/>
          <p:nvPr/>
        </p:nvSpPr>
        <p:spPr>
          <a:xfrm>
            <a:off x="4411675" y="0"/>
            <a:ext cx="4732200" cy="51435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8" name="Google Shape;208;p37"/>
          <p:cNvSpPr txBox="1"/>
          <p:nvPr>
            <p:ph type="title"/>
          </p:nvPr>
        </p:nvSpPr>
        <p:spPr>
          <a:xfrm>
            <a:off x="167100" y="522375"/>
            <a:ext cx="38928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09" name="Google Shape;209;p37"/>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210" name="Google Shape;210;p37"/>
          <p:cNvPicPr preferRelativeResize="0"/>
          <p:nvPr/>
        </p:nvPicPr>
        <p:blipFill>
          <a:blip r:embed="rId2">
            <a:alphaModFix/>
          </a:blip>
          <a:stretch>
            <a:fillRect/>
          </a:stretch>
        </p:blipFill>
        <p:spPr>
          <a:xfrm>
            <a:off x="176225" y="4841775"/>
            <a:ext cx="538283" cy="17110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Green &amp; 1 Text">
  <p:cSld name="CUSTOM_1_1_1_1">
    <p:spTree>
      <p:nvGrpSpPr>
        <p:cNvPr id="211" name="Shape 211"/>
        <p:cNvGrpSpPr/>
        <p:nvPr/>
      </p:nvGrpSpPr>
      <p:grpSpPr>
        <a:xfrm>
          <a:off x="0" y="0"/>
          <a:ext cx="0" cy="0"/>
          <a:chOff x="0" y="0"/>
          <a:chExt cx="0" cy="0"/>
        </a:xfrm>
      </p:grpSpPr>
      <p:sp>
        <p:nvSpPr>
          <p:cNvPr id="212" name="Google Shape;212;p38"/>
          <p:cNvSpPr/>
          <p:nvPr/>
        </p:nvSpPr>
        <p:spPr>
          <a:xfrm>
            <a:off x="4411675" y="0"/>
            <a:ext cx="4732200" cy="51435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3" name="Google Shape;213;p38"/>
          <p:cNvSpPr txBox="1"/>
          <p:nvPr>
            <p:ph type="title"/>
          </p:nvPr>
        </p:nvSpPr>
        <p:spPr>
          <a:xfrm>
            <a:off x="167100" y="522375"/>
            <a:ext cx="38928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4" name="Google Shape;214;p38"/>
          <p:cNvSpPr txBox="1"/>
          <p:nvPr>
            <p:ph idx="1" type="body"/>
          </p:nvPr>
        </p:nvSpPr>
        <p:spPr>
          <a:xfrm>
            <a:off x="180150" y="1540350"/>
            <a:ext cx="3315000" cy="8559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215" name="Google Shape;215;p38"/>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216" name="Google Shape;216;p38"/>
          <p:cNvPicPr preferRelativeResize="0"/>
          <p:nvPr/>
        </p:nvPicPr>
        <p:blipFill>
          <a:blip r:embed="rId2">
            <a:alphaModFix/>
          </a:blip>
          <a:stretch>
            <a:fillRect/>
          </a:stretch>
        </p:blipFill>
        <p:spPr>
          <a:xfrm>
            <a:off x="176225" y="4841775"/>
            <a:ext cx="538283" cy="17110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alf Color Green &amp; 3 Text">
  <p:cSld name="CUSTOM_1_1_1_1_1">
    <p:spTree>
      <p:nvGrpSpPr>
        <p:cNvPr id="217" name="Shape 217"/>
        <p:cNvGrpSpPr/>
        <p:nvPr/>
      </p:nvGrpSpPr>
      <p:grpSpPr>
        <a:xfrm>
          <a:off x="0" y="0"/>
          <a:ext cx="0" cy="0"/>
          <a:chOff x="0" y="0"/>
          <a:chExt cx="0" cy="0"/>
        </a:xfrm>
      </p:grpSpPr>
      <p:sp>
        <p:nvSpPr>
          <p:cNvPr id="218" name="Google Shape;218;p39"/>
          <p:cNvSpPr/>
          <p:nvPr/>
        </p:nvSpPr>
        <p:spPr>
          <a:xfrm>
            <a:off x="4411675" y="0"/>
            <a:ext cx="4732200" cy="5143500"/>
          </a:xfrm>
          <a:prstGeom prst="rect">
            <a:avLst/>
          </a:prstGeom>
          <a:solidFill>
            <a:srgbClr val="34A8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9" name="Google Shape;219;p39"/>
          <p:cNvSpPr txBox="1"/>
          <p:nvPr>
            <p:ph type="title"/>
          </p:nvPr>
        </p:nvSpPr>
        <p:spPr>
          <a:xfrm>
            <a:off x="167100" y="522375"/>
            <a:ext cx="3892800" cy="7557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20" name="Google Shape;220;p39"/>
          <p:cNvSpPr txBox="1"/>
          <p:nvPr>
            <p:ph idx="1" type="body"/>
          </p:nvPr>
        </p:nvSpPr>
        <p:spPr>
          <a:xfrm>
            <a:off x="180150" y="1540350"/>
            <a:ext cx="3315000" cy="8559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221" name="Google Shape;221;p39"/>
          <p:cNvSpPr txBox="1"/>
          <p:nvPr>
            <p:ph idx="2" type="body"/>
          </p:nvPr>
        </p:nvSpPr>
        <p:spPr>
          <a:xfrm>
            <a:off x="189175" y="2441125"/>
            <a:ext cx="3315000" cy="8559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222" name="Google Shape;222;p39"/>
          <p:cNvSpPr txBox="1"/>
          <p:nvPr>
            <p:ph idx="3" type="body"/>
          </p:nvPr>
        </p:nvSpPr>
        <p:spPr>
          <a:xfrm>
            <a:off x="198175" y="3450025"/>
            <a:ext cx="3315000" cy="8559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Font typeface="Roboto"/>
              <a:buChar char="●"/>
              <a:defRPr sz="1200">
                <a:latin typeface="Roboto"/>
                <a:ea typeface="Roboto"/>
                <a:cs typeface="Roboto"/>
                <a:sym typeface="Roboto"/>
              </a:defRPr>
            </a:lvl1pPr>
            <a:lvl2pPr indent="-304800" lvl="1" marL="914400" rtl="0">
              <a:spcBef>
                <a:spcPts val="1400"/>
              </a:spcBef>
              <a:spcAft>
                <a:spcPts val="0"/>
              </a:spcAft>
              <a:buSzPts val="1200"/>
              <a:buFont typeface="Roboto"/>
              <a:buChar char="○"/>
              <a:defRPr sz="1200">
                <a:latin typeface="Roboto"/>
                <a:ea typeface="Roboto"/>
                <a:cs typeface="Roboto"/>
                <a:sym typeface="Roboto"/>
              </a:defRPr>
            </a:lvl2pPr>
            <a:lvl3pPr indent="-304800" lvl="2" marL="1371600" rtl="0">
              <a:spcBef>
                <a:spcPts val="1400"/>
              </a:spcBef>
              <a:spcAft>
                <a:spcPts val="0"/>
              </a:spcAft>
              <a:buSzPts val="1200"/>
              <a:buFont typeface="Roboto"/>
              <a:buChar char="■"/>
              <a:defRPr sz="1200">
                <a:latin typeface="Roboto"/>
                <a:ea typeface="Roboto"/>
                <a:cs typeface="Roboto"/>
                <a:sym typeface="Roboto"/>
              </a:defRPr>
            </a:lvl3pPr>
            <a:lvl4pPr indent="-304800" lvl="3" marL="1828800" rtl="0">
              <a:spcBef>
                <a:spcPts val="1400"/>
              </a:spcBef>
              <a:spcAft>
                <a:spcPts val="0"/>
              </a:spcAft>
              <a:buSzPts val="1200"/>
              <a:buFont typeface="Roboto"/>
              <a:buChar char="●"/>
              <a:defRPr sz="1200">
                <a:latin typeface="Roboto"/>
                <a:ea typeface="Roboto"/>
                <a:cs typeface="Roboto"/>
                <a:sym typeface="Roboto"/>
              </a:defRPr>
            </a:lvl4pPr>
            <a:lvl5pPr indent="-304800" lvl="4" marL="2286000" rtl="0">
              <a:spcBef>
                <a:spcPts val="1400"/>
              </a:spcBef>
              <a:spcAft>
                <a:spcPts val="0"/>
              </a:spcAft>
              <a:buSzPts val="1200"/>
              <a:buFont typeface="Roboto"/>
              <a:buChar char="○"/>
              <a:defRPr sz="1200">
                <a:latin typeface="Roboto"/>
                <a:ea typeface="Roboto"/>
                <a:cs typeface="Roboto"/>
                <a:sym typeface="Roboto"/>
              </a:defRPr>
            </a:lvl5pPr>
            <a:lvl6pPr indent="-304800" lvl="5" marL="2743200" rtl="0">
              <a:spcBef>
                <a:spcPts val="1400"/>
              </a:spcBef>
              <a:spcAft>
                <a:spcPts val="0"/>
              </a:spcAft>
              <a:buSzPts val="1200"/>
              <a:buFont typeface="Roboto"/>
              <a:buChar char="■"/>
              <a:defRPr sz="1200">
                <a:latin typeface="Roboto"/>
                <a:ea typeface="Roboto"/>
                <a:cs typeface="Roboto"/>
                <a:sym typeface="Roboto"/>
              </a:defRPr>
            </a:lvl6pPr>
            <a:lvl7pPr indent="-304800" lvl="6" marL="3200400" rtl="0">
              <a:spcBef>
                <a:spcPts val="1400"/>
              </a:spcBef>
              <a:spcAft>
                <a:spcPts val="0"/>
              </a:spcAft>
              <a:buSzPts val="1200"/>
              <a:buFont typeface="Roboto"/>
              <a:buChar char="●"/>
              <a:defRPr sz="1200">
                <a:latin typeface="Roboto"/>
                <a:ea typeface="Roboto"/>
                <a:cs typeface="Roboto"/>
                <a:sym typeface="Roboto"/>
              </a:defRPr>
            </a:lvl7pPr>
            <a:lvl8pPr indent="-304800" lvl="7" marL="3657600" rtl="0">
              <a:spcBef>
                <a:spcPts val="1400"/>
              </a:spcBef>
              <a:spcAft>
                <a:spcPts val="0"/>
              </a:spcAft>
              <a:buSzPts val="1200"/>
              <a:buFont typeface="Roboto"/>
              <a:buChar char="○"/>
              <a:defRPr sz="1200">
                <a:latin typeface="Roboto"/>
                <a:ea typeface="Roboto"/>
                <a:cs typeface="Roboto"/>
                <a:sym typeface="Roboto"/>
              </a:defRPr>
            </a:lvl8pPr>
            <a:lvl9pPr indent="-304800" lvl="8" marL="4114800" rtl="0">
              <a:spcBef>
                <a:spcPts val="1400"/>
              </a:spcBef>
              <a:spcAft>
                <a:spcPts val="1400"/>
              </a:spcAft>
              <a:buSzPts val="1200"/>
              <a:buFont typeface="Roboto"/>
              <a:buChar char="■"/>
              <a:defRPr sz="1200">
                <a:latin typeface="Roboto"/>
                <a:ea typeface="Roboto"/>
                <a:cs typeface="Roboto"/>
                <a:sym typeface="Roboto"/>
              </a:defRPr>
            </a:lvl9pPr>
          </a:lstStyle>
          <a:p/>
        </p:txBody>
      </p:sp>
      <p:sp>
        <p:nvSpPr>
          <p:cNvPr id="223" name="Google Shape;223;p39"/>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id="224" name="Google Shape;224;p39"/>
          <p:cNvPicPr preferRelativeResize="0"/>
          <p:nvPr/>
        </p:nvPicPr>
        <p:blipFill>
          <a:blip r:embed="rId2">
            <a:alphaModFix/>
          </a:blip>
          <a:stretch>
            <a:fillRect/>
          </a:stretch>
        </p:blipFill>
        <p:spPr>
          <a:xfrm>
            <a:off x="176225" y="4841775"/>
            <a:ext cx="538283" cy="17110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Blue">
  <p:cSld name="SECTION_HEADER_2">
    <p:bg>
      <p:bgPr>
        <a:solidFill>
          <a:srgbClr val="4285F4"/>
        </a:solidFill>
      </p:bgPr>
    </p:bg>
    <p:spTree>
      <p:nvGrpSpPr>
        <p:cNvPr id="225" name="Shape 225"/>
        <p:cNvGrpSpPr/>
        <p:nvPr/>
      </p:nvGrpSpPr>
      <p:grpSpPr>
        <a:xfrm>
          <a:off x="0" y="0"/>
          <a:ext cx="0" cy="0"/>
          <a:chOff x="0" y="0"/>
          <a:chExt cx="0" cy="0"/>
        </a:xfrm>
      </p:grpSpPr>
      <p:sp>
        <p:nvSpPr>
          <p:cNvPr id="226" name="Google Shape;226;p40"/>
          <p:cNvSpPr/>
          <p:nvPr/>
        </p:nvSpPr>
        <p:spPr>
          <a:xfrm flipH="1">
            <a:off x="3450350" y="767950"/>
            <a:ext cx="5693700" cy="4375500"/>
          </a:xfrm>
          <a:prstGeom prst="rtTriangle">
            <a:avLst/>
          </a:prstGeom>
          <a:solidFill>
            <a:srgbClr val="7BAA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
        <p:nvSpPr>
          <p:cNvPr id="228" name="Google Shape;228;p40"/>
          <p:cNvSpPr txBox="1"/>
          <p:nvPr/>
        </p:nvSpPr>
        <p:spPr>
          <a:xfrm>
            <a:off x="7934700" y="46758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229" name="Google Shape;229;p40"/>
          <p:cNvSpPr txBox="1"/>
          <p:nvPr/>
        </p:nvSpPr>
        <p:spPr>
          <a:xfrm>
            <a:off x="7934700" y="46758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pic>
        <p:nvPicPr>
          <p:cNvPr descr="Google_Logo_2015_gr.png" id="230" name="Google Shape;230;p40"/>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231" name="Google Shape;231;p40"/>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232" name="Google Shape;232;p40"/>
          <p:cNvSpPr/>
          <p:nvPr/>
        </p:nvSpPr>
        <p:spPr>
          <a:xfrm rot="10800000">
            <a:off x="3263750" y="0"/>
            <a:ext cx="5880300" cy="2994900"/>
          </a:xfrm>
          <a:prstGeom prst="rtTriangle">
            <a:avLst/>
          </a:prstGeom>
          <a:solidFill>
            <a:srgbClr val="336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txBox="1"/>
          <p:nvPr>
            <p:ph type="title"/>
          </p:nvPr>
        </p:nvSpPr>
        <p:spPr>
          <a:xfrm>
            <a:off x="176225" y="742275"/>
            <a:ext cx="8222100" cy="10128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Red">
  <p:cSld name="SECTION_HEADER_1_3">
    <p:bg>
      <p:bgPr>
        <a:solidFill>
          <a:srgbClr val="EA4335"/>
        </a:solidFill>
      </p:bgPr>
    </p:bg>
    <p:spTree>
      <p:nvGrpSpPr>
        <p:cNvPr id="234" name="Shape 234"/>
        <p:cNvGrpSpPr/>
        <p:nvPr/>
      </p:nvGrpSpPr>
      <p:grpSpPr>
        <a:xfrm>
          <a:off x="0" y="0"/>
          <a:ext cx="0" cy="0"/>
          <a:chOff x="0" y="0"/>
          <a:chExt cx="0" cy="0"/>
        </a:xfrm>
      </p:grpSpPr>
      <p:sp>
        <p:nvSpPr>
          <p:cNvPr id="235" name="Google Shape;235;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
        <p:nvSpPr>
          <p:cNvPr id="236" name="Google Shape;236;p41"/>
          <p:cNvSpPr txBox="1"/>
          <p:nvPr/>
        </p:nvSpPr>
        <p:spPr>
          <a:xfrm>
            <a:off x="7934700" y="46758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
        <p:nvSpPr>
          <p:cNvPr id="237" name="Google Shape;237;p41"/>
          <p:cNvSpPr/>
          <p:nvPr/>
        </p:nvSpPr>
        <p:spPr>
          <a:xfrm flipH="1">
            <a:off x="3450350" y="767950"/>
            <a:ext cx="5693700" cy="4375500"/>
          </a:xfrm>
          <a:prstGeom prst="rtTriangle">
            <a:avLst/>
          </a:prstGeom>
          <a:solidFill>
            <a:srgbClr val="FF5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1"/>
          <p:cNvSpPr/>
          <p:nvPr/>
        </p:nvSpPr>
        <p:spPr>
          <a:xfrm rot="10800000">
            <a:off x="3263750" y="0"/>
            <a:ext cx="5880300" cy="2994900"/>
          </a:xfrm>
          <a:prstGeom prst="rtTriangle">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1"/>
          <p:cNvSpPr txBox="1"/>
          <p:nvPr>
            <p:ph type="title"/>
          </p:nvPr>
        </p:nvSpPr>
        <p:spPr>
          <a:xfrm>
            <a:off x="176225" y="742275"/>
            <a:ext cx="8222100" cy="10128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pic>
        <p:nvPicPr>
          <p:cNvPr descr="Google_Logo_2015_gr.png" id="240" name="Google Shape;240;p41"/>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241" name="Google Shape;241;p41"/>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p:nvPr/>
        </p:nvSpPr>
        <p:spPr>
          <a:xfrm flipH="1" rot="10800000">
            <a:off x="0" y="925800"/>
            <a:ext cx="9144000" cy="4217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type="title"/>
          </p:nvPr>
        </p:nvSpPr>
        <p:spPr>
          <a:xfrm>
            <a:off x="471900" y="510125"/>
            <a:ext cx="8222100" cy="767700"/>
          </a:xfrm>
          <a:prstGeom prst="rect">
            <a:avLst/>
          </a:prstGeom>
        </p:spPr>
        <p:txBody>
          <a:bodyPr anchorCtr="0" anchor="b" bIns="91425" lIns="91425" spcFirstLastPara="1" rIns="91425" wrap="square" tIns="91425"/>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7" name="Google Shape;27;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Yellow">
  <p:cSld name="SECTION_HEADER_1_1_3">
    <p:bg>
      <p:bgPr>
        <a:solidFill>
          <a:srgbClr val="F4B400"/>
        </a:solidFill>
      </p:bgPr>
    </p:bg>
    <p:spTree>
      <p:nvGrpSpPr>
        <p:cNvPr id="242" name="Shape 242"/>
        <p:cNvGrpSpPr/>
        <p:nvPr/>
      </p:nvGrpSpPr>
      <p:grpSpPr>
        <a:xfrm>
          <a:off x="0" y="0"/>
          <a:ext cx="0" cy="0"/>
          <a:chOff x="0" y="0"/>
          <a:chExt cx="0" cy="0"/>
        </a:xfrm>
      </p:grpSpPr>
      <p:sp>
        <p:nvSpPr>
          <p:cNvPr id="243" name="Google Shape;243;p42"/>
          <p:cNvSpPr/>
          <p:nvPr/>
        </p:nvSpPr>
        <p:spPr>
          <a:xfrm flipH="1">
            <a:off x="3450350" y="767950"/>
            <a:ext cx="5693700" cy="4375500"/>
          </a:xfrm>
          <a:prstGeom prst="rtTriangle">
            <a:avLst/>
          </a:prstGeom>
          <a:solidFill>
            <a:srgbClr val="FFCC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2"/>
          <p:cNvSpPr/>
          <p:nvPr/>
        </p:nvSpPr>
        <p:spPr>
          <a:xfrm rot="10800000">
            <a:off x="3263750" y="0"/>
            <a:ext cx="5880300" cy="2994900"/>
          </a:xfrm>
          <a:prstGeom prst="rtTriangle">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2"/>
          <p:cNvSpPr txBox="1"/>
          <p:nvPr>
            <p:ph type="title"/>
          </p:nvPr>
        </p:nvSpPr>
        <p:spPr>
          <a:xfrm>
            <a:off x="176225" y="742275"/>
            <a:ext cx="8222100" cy="10128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pic>
        <p:nvPicPr>
          <p:cNvPr descr="Google_Logo_2015_gr.png" id="246" name="Google Shape;246;p42"/>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247" name="Google Shape;247;p42"/>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Green">
  <p:cSld name="CUSTOM_2">
    <p:bg>
      <p:bgPr>
        <a:solidFill>
          <a:srgbClr val="34A853"/>
        </a:solidFill>
      </p:bgPr>
    </p:bg>
    <p:spTree>
      <p:nvGrpSpPr>
        <p:cNvPr id="248" name="Shape 248"/>
        <p:cNvGrpSpPr/>
        <p:nvPr/>
      </p:nvGrpSpPr>
      <p:grpSpPr>
        <a:xfrm>
          <a:off x="0" y="0"/>
          <a:ext cx="0" cy="0"/>
          <a:chOff x="0" y="0"/>
          <a:chExt cx="0" cy="0"/>
        </a:xfrm>
      </p:grpSpPr>
      <p:sp>
        <p:nvSpPr>
          <p:cNvPr id="249" name="Google Shape;249;p43"/>
          <p:cNvSpPr/>
          <p:nvPr/>
        </p:nvSpPr>
        <p:spPr>
          <a:xfrm flipH="1">
            <a:off x="3450350" y="767950"/>
            <a:ext cx="5693700" cy="4375500"/>
          </a:xfrm>
          <a:prstGeom prst="rtTriangle">
            <a:avLst/>
          </a:prstGeom>
          <a:solidFill>
            <a:srgbClr val="57BB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3"/>
          <p:cNvSpPr/>
          <p:nvPr/>
        </p:nvSpPr>
        <p:spPr>
          <a:xfrm rot="10800000">
            <a:off x="3263750" y="0"/>
            <a:ext cx="5880300" cy="2994900"/>
          </a:xfrm>
          <a:prstGeom prst="rtTriangle">
            <a:avLst/>
          </a:prstGeom>
          <a:solidFill>
            <a:srgbClr val="3493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3"/>
          <p:cNvSpPr txBox="1"/>
          <p:nvPr>
            <p:ph type="title"/>
          </p:nvPr>
        </p:nvSpPr>
        <p:spPr>
          <a:xfrm>
            <a:off x="176225" y="742275"/>
            <a:ext cx="8222100" cy="10128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pic>
        <p:nvPicPr>
          <p:cNvPr descr="Google_Logo_2015_gr.png" id="252" name="Google Shape;252;p43"/>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253" name="Google Shape;253;p43"/>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Gray">
  <p:cSld name="SECTION_HEADER_1_1_1_1_2">
    <p:bg>
      <p:bgPr>
        <a:solidFill>
          <a:srgbClr val="999999"/>
        </a:solidFill>
      </p:bgPr>
    </p:bg>
    <p:spTree>
      <p:nvGrpSpPr>
        <p:cNvPr id="254" name="Shape 254"/>
        <p:cNvGrpSpPr/>
        <p:nvPr/>
      </p:nvGrpSpPr>
      <p:grpSpPr>
        <a:xfrm>
          <a:off x="0" y="0"/>
          <a:ext cx="0" cy="0"/>
          <a:chOff x="0" y="0"/>
          <a:chExt cx="0" cy="0"/>
        </a:xfrm>
      </p:grpSpPr>
      <p:sp>
        <p:nvSpPr>
          <p:cNvPr id="255" name="Google Shape;255;p44"/>
          <p:cNvSpPr/>
          <p:nvPr/>
        </p:nvSpPr>
        <p:spPr>
          <a:xfrm flipH="1">
            <a:off x="3450350" y="767950"/>
            <a:ext cx="5693700" cy="43755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4"/>
          <p:cNvSpPr/>
          <p:nvPr/>
        </p:nvSpPr>
        <p:spPr>
          <a:xfrm rot="10800000">
            <a:off x="3263750" y="0"/>
            <a:ext cx="5880300" cy="2994900"/>
          </a:xfrm>
          <a:prstGeom prst="rtTriangl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4"/>
          <p:cNvSpPr txBox="1"/>
          <p:nvPr>
            <p:ph type="title"/>
          </p:nvPr>
        </p:nvSpPr>
        <p:spPr>
          <a:xfrm>
            <a:off x="176225" y="742275"/>
            <a:ext cx="8222100" cy="1012800"/>
          </a:xfrm>
          <a:prstGeom prst="rect">
            <a:avLst/>
          </a:prstGeom>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100"/>
              <a:buNone/>
              <a:defRPr>
                <a:solidFill>
                  <a:srgbClr val="FFFFFF"/>
                </a:solidFill>
                <a:latin typeface="Roboto"/>
                <a:ea typeface="Roboto"/>
                <a:cs typeface="Roboto"/>
                <a:sym typeface="Roboto"/>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pic>
        <p:nvPicPr>
          <p:cNvPr descr="Google_Logo_2015_gr.png" id="258" name="Google Shape;258;p44"/>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259" name="Google Shape;259;p44"/>
          <p:cNvSpPr txBox="1"/>
          <p:nvPr/>
        </p:nvSpPr>
        <p:spPr>
          <a:xfrm>
            <a:off x="7934700" y="218775"/>
            <a:ext cx="1209300" cy="3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oboto"/>
                <a:ea typeface="Roboto"/>
                <a:cs typeface="Roboto"/>
                <a:sym typeface="Roboto"/>
              </a:rPr>
              <a:t>Proprietary + Confidential</a:t>
            </a:r>
            <a:endParaRPr sz="600">
              <a:solidFill>
                <a:srgbClr val="FFFFFF"/>
              </a:solidFill>
              <a:latin typeface="Roboto"/>
              <a:ea typeface="Roboto"/>
              <a:cs typeface="Roboto"/>
              <a:sym typeface="Robo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p:nvPr/>
        </p:nvSpPr>
        <p:spPr>
          <a:xfrm flipH="1" rot="10800000">
            <a:off x="0" y="656400"/>
            <a:ext cx="9144000" cy="448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4" name="Google Shape;34;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5" name="Shape 35"/>
        <p:cNvGrpSpPr/>
        <p:nvPr/>
      </p:nvGrpSpPr>
      <p:grpSpPr>
        <a:xfrm>
          <a:off x="0" y="0"/>
          <a:ext cx="0" cy="0"/>
          <a:chOff x="0" y="0"/>
          <a:chExt cx="0" cy="0"/>
        </a:xfrm>
      </p:grpSpPr>
      <p:sp>
        <p:nvSpPr>
          <p:cNvPr id="36" name="Google Shape;36;p7"/>
          <p:cNvSpPr txBox="1"/>
          <p:nvPr/>
        </p:nvSpPr>
        <p:spPr>
          <a:xfrm flipH="1" rot="10800000">
            <a:off x="3276600" y="25"/>
            <a:ext cx="58674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 name="Google Shape;39;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0" name="Google Shape;40;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3" name="Google Shape;43;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8" name="Google Shape;48;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9" name="Google Shape;4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0" name="Google Shape;50;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1" name="Shape 51"/>
        <p:cNvGrpSpPr/>
        <p:nvPr/>
      </p:nvGrpSpPr>
      <p:grpSpPr>
        <a:xfrm>
          <a:off x="0" y="0"/>
          <a:ext cx="0" cy="0"/>
          <a:chOff x="0" y="0"/>
          <a:chExt cx="0" cy="0"/>
        </a:xfrm>
      </p:grpSpPr>
      <p:sp>
        <p:nvSpPr>
          <p:cNvPr id="52" name="Google Shape;52;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5" name="Google Shape;55;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32" Type="http://schemas.openxmlformats.org/officeDocument/2006/relationships/theme" Target="../theme/theme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rgbClr val="43434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62" name="Shape 62"/>
        <p:cNvGrpSpPr/>
        <p:nvPr/>
      </p:nvGrpSpPr>
      <p:grpSpPr>
        <a:xfrm>
          <a:off x="0" y="0"/>
          <a:ext cx="0" cy="0"/>
          <a:chOff x="0" y="0"/>
          <a:chExt cx="0" cy="0"/>
        </a:xfrm>
      </p:grpSpPr>
      <p:sp>
        <p:nvSpPr>
          <p:cNvPr id="63" name="Google Shape;63;p13"/>
          <p:cNvSpPr txBox="1"/>
          <p:nvPr>
            <p:ph type="title"/>
          </p:nvPr>
        </p:nvSpPr>
        <p:spPr>
          <a:xfrm>
            <a:off x="471900" y="674775"/>
            <a:ext cx="8222100" cy="755700"/>
          </a:xfrm>
          <a:prstGeom prst="rect">
            <a:avLst/>
          </a:prstGeom>
          <a:noFill/>
          <a:ln>
            <a:noFill/>
          </a:ln>
        </p:spPr>
        <p:txBody>
          <a:bodyPr anchorCtr="0" anchor="b" bIns="91425" lIns="91425" spcFirstLastPara="1" rIns="91425" wrap="square" tIns="91425"/>
          <a:lstStyle>
            <a:lvl1pPr lvl="0" rtl="0">
              <a:spcBef>
                <a:spcPts val="0"/>
              </a:spcBef>
              <a:spcAft>
                <a:spcPts val="0"/>
              </a:spcAft>
              <a:buClr>
                <a:srgbClr val="666666"/>
              </a:buClr>
              <a:buSzPts val="3600"/>
              <a:buFont typeface="Roboto"/>
              <a:buNone/>
              <a:defRPr sz="3600">
                <a:solidFill>
                  <a:srgbClr val="666666"/>
                </a:solidFill>
                <a:latin typeface="Roboto"/>
                <a:ea typeface="Roboto"/>
                <a:cs typeface="Roboto"/>
                <a:sym typeface="Roboto"/>
              </a:defRPr>
            </a:lvl1pPr>
            <a:lvl2pPr lvl="1" rtl="0">
              <a:spcBef>
                <a:spcPts val="0"/>
              </a:spcBef>
              <a:spcAft>
                <a:spcPts val="0"/>
              </a:spcAft>
              <a:buClr>
                <a:srgbClr val="666666"/>
              </a:buClr>
              <a:buSzPts val="3600"/>
              <a:buFont typeface="Roboto"/>
              <a:buNone/>
              <a:defRPr sz="3600">
                <a:solidFill>
                  <a:srgbClr val="666666"/>
                </a:solidFill>
                <a:latin typeface="Roboto"/>
                <a:ea typeface="Roboto"/>
                <a:cs typeface="Roboto"/>
                <a:sym typeface="Roboto"/>
              </a:defRPr>
            </a:lvl2pPr>
            <a:lvl3pPr lvl="2" rtl="0">
              <a:spcBef>
                <a:spcPts val="0"/>
              </a:spcBef>
              <a:spcAft>
                <a:spcPts val="0"/>
              </a:spcAft>
              <a:buClr>
                <a:srgbClr val="666666"/>
              </a:buClr>
              <a:buSzPts val="3600"/>
              <a:buFont typeface="Roboto"/>
              <a:buNone/>
              <a:defRPr sz="3600">
                <a:solidFill>
                  <a:srgbClr val="666666"/>
                </a:solidFill>
                <a:latin typeface="Roboto"/>
                <a:ea typeface="Roboto"/>
                <a:cs typeface="Roboto"/>
                <a:sym typeface="Roboto"/>
              </a:defRPr>
            </a:lvl3pPr>
            <a:lvl4pPr lvl="3" rtl="0">
              <a:spcBef>
                <a:spcPts val="0"/>
              </a:spcBef>
              <a:spcAft>
                <a:spcPts val="0"/>
              </a:spcAft>
              <a:buClr>
                <a:srgbClr val="666666"/>
              </a:buClr>
              <a:buSzPts val="3600"/>
              <a:buFont typeface="Roboto"/>
              <a:buNone/>
              <a:defRPr sz="3600">
                <a:solidFill>
                  <a:srgbClr val="666666"/>
                </a:solidFill>
                <a:latin typeface="Roboto"/>
                <a:ea typeface="Roboto"/>
                <a:cs typeface="Roboto"/>
                <a:sym typeface="Roboto"/>
              </a:defRPr>
            </a:lvl4pPr>
            <a:lvl5pPr lvl="4" rtl="0">
              <a:spcBef>
                <a:spcPts val="0"/>
              </a:spcBef>
              <a:spcAft>
                <a:spcPts val="0"/>
              </a:spcAft>
              <a:buClr>
                <a:srgbClr val="666666"/>
              </a:buClr>
              <a:buSzPts val="3600"/>
              <a:buFont typeface="Roboto"/>
              <a:buNone/>
              <a:defRPr sz="3600">
                <a:solidFill>
                  <a:srgbClr val="666666"/>
                </a:solidFill>
                <a:latin typeface="Roboto"/>
                <a:ea typeface="Roboto"/>
                <a:cs typeface="Roboto"/>
                <a:sym typeface="Roboto"/>
              </a:defRPr>
            </a:lvl5pPr>
            <a:lvl6pPr lvl="5" rtl="0">
              <a:spcBef>
                <a:spcPts val="0"/>
              </a:spcBef>
              <a:spcAft>
                <a:spcPts val="0"/>
              </a:spcAft>
              <a:buClr>
                <a:srgbClr val="666666"/>
              </a:buClr>
              <a:buSzPts val="3600"/>
              <a:buFont typeface="Roboto"/>
              <a:buNone/>
              <a:defRPr sz="3600">
                <a:solidFill>
                  <a:srgbClr val="666666"/>
                </a:solidFill>
                <a:latin typeface="Roboto"/>
                <a:ea typeface="Roboto"/>
                <a:cs typeface="Roboto"/>
                <a:sym typeface="Roboto"/>
              </a:defRPr>
            </a:lvl6pPr>
            <a:lvl7pPr lvl="6" rtl="0">
              <a:spcBef>
                <a:spcPts val="0"/>
              </a:spcBef>
              <a:spcAft>
                <a:spcPts val="0"/>
              </a:spcAft>
              <a:buClr>
                <a:srgbClr val="666666"/>
              </a:buClr>
              <a:buSzPts val="3600"/>
              <a:buFont typeface="Roboto"/>
              <a:buNone/>
              <a:defRPr sz="3600">
                <a:solidFill>
                  <a:srgbClr val="666666"/>
                </a:solidFill>
                <a:latin typeface="Roboto"/>
                <a:ea typeface="Roboto"/>
                <a:cs typeface="Roboto"/>
                <a:sym typeface="Roboto"/>
              </a:defRPr>
            </a:lvl7pPr>
            <a:lvl8pPr lvl="7" rtl="0">
              <a:spcBef>
                <a:spcPts val="0"/>
              </a:spcBef>
              <a:spcAft>
                <a:spcPts val="0"/>
              </a:spcAft>
              <a:buClr>
                <a:srgbClr val="666666"/>
              </a:buClr>
              <a:buSzPts val="3600"/>
              <a:buFont typeface="Roboto"/>
              <a:buNone/>
              <a:defRPr sz="3600">
                <a:solidFill>
                  <a:srgbClr val="666666"/>
                </a:solidFill>
                <a:latin typeface="Roboto"/>
                <a:ea typeface="Roboto"/>
                <a:cs typeface="Roboto"/>
                <a:sym typeface="Roboto"/>
              </a:defRPr>
            </a:lvl8pPr>
            <a:lvl9pPr lvl="8" rtl="0">
              <a:spcBef>
                <a:spcPts val="0"/>
              </a:spcBef>
              <a:spcAft>
                <a:spcPts val="0"/>
              </a:spcAft>
              <a:buClr>
                <a:srgbClr val="666666"/>
              </a:buClr>
              <a:buSzPts val="3600"/>
              <a:buFont typeface="Roboto"/>
              <a:buNone/>
              <a:defRPr sz="3600">
                <a:solidFill>
                  <a:srgbClr val="666666"/>
                </a:solidFill>
                <a:latin typeface="Roboto"/>
                <a:ea typeface="Roboto"/>
                <a:cs typeface="Roboto"/>
                <a:sym typeface="Roboto"/>
              </a:defRPr>
            </a:lvl9pPr>
          </a:lstStyle>
          <a:p/>
        </p:txBody>
      </p:sp>
      <p:sp>
        <p:nvSpPr>
          <p:cNvPr id="64" name="Google Shape;64;p13"/>
          <p:cNvSpPr txBox="1"/>
          <p:nvPr>
            <p:ph idx="1" type="body"/>
          </p:nvPr>
        </p:nvSpPr>
        <p:spPr>
          <a:xfrm>
            <a:off x="471900" y="1522175"/>
            <a:ext cx="8222100" cy="2834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1"/>
              </a:buClr>
              <a:buSzPts val="1800"/>
              <a:buFont typeface="Roboto"/>
              <a:buChar char="●"/>
              <a:defRPr sz="1800">
                <a:solidFill>
                  <a:schemeClr val="accent1"/>
                </a:solidFill>
                <a:latin typeface="Roboto"/>
                <a:ea typeface="Roboto"/>
                <a:cs typeface="Roboto"/>
                <a:sym typeface="Roboto"/>
              </a:defRPr>
            </a:lvl1pPr>
            <a:lvl2pPr indent="-317500" lvl="1" marL="914400" rtl="0">
              <a:lnSpc>
                <a:spcPct val="115000"/>
              </a:lnSpc>
              <a:spcBef>
                <a:spcPts val="1400"/>
              </a:spcBef>
              <a:spcAft>
                <a:spcPts val="0"/>
              </a:spcAft>
              <a:buClr>
                <a:schemeClr val="accent1"/>
              </a:buClr>
              <a:buSzPts val="1400"/>
              <a:buFont typeface="Roboto"/>
              <a:buChar char="○"/>
              <a:defRPr>
                <a:solidFill>
                  <a:schemeClr val="accent1"/>
                </a:solidFill>
                <a:latin typeface="Roboto"/>
                <a:ea typeface="Roboto"/>
                <a:cs typeface="Roboto"/>
                <a:sym typeface="Roboto"/>
              </a:defRPr>
            </a:lvl2pPr>
            <a:lvl3pPr indent="-317500" lvl="2" marL="1371600" rtl="0">
              <a:lnSpc>
                <a:spcPct val="115000"/>
              </a:lnSpc>
              <a:spcBef>
                <a:spcPts val="1400"/>
              </a:spcBef>
              <a:spcAft>
                <a:spcPts val="0"/>
              </a:spcAft>
              <a:buClr>
                <a:schemeClr val="accent1"/>
              </a:buClr>
              <a:buSzPts val="1400"/>
              <a:buFont typeface="Roboto"/>
              <a:buChar char="■"/>
              <a:defRPr>
                <a:solidFill>
                  <a:schemeClr val="accent1"/>
                </a:solidFill>
                <a:latin typeface="Roboto"/>
                <a:ea typeface="Roboto"/>
                <a:cs typeface="Roboto"/>
                <a:sym typeface="Roboto"/>
              </a:defRPr>
            </a:lvl3pPr>
            <a:lvl4pPr indent="-317500" lvl="3" marL="1828800" rtl="0">
              <a:lnSpc>
                <a:spcPct val="115000"/>
              </a:lnSpc>
              <a:spcBef>
                <a:spcPts val="1400"/>
              </a:spcBef>
              <a:spcAft>
                <a:spcPts val="0"/>
              </a:spcAft>
              <a:buClr>
                <a:schemeClr val="accent1"/>
              </a:buClr>
              <a:buSzPts val="1400"/>
              <a:buFont typeface="Roboto"/>
              <a:buChar char="●"/>
              <a:defRPr>
                <a:solidFill>
                  <a:schemeClr val="accent1"/>
                </a:solidFill>
                <a:latin typeface="Roboto"/>
                <a:ea typeface="Roboto"/>
                <a:cs typeface="Roboto"/>
                <a:sym typeface="Roboto"/>
              </a:defRPr>
            </a:lvl4pPr>
            <a:lvl5pPr indent="-317500" lvl="4" marL="2286000" rtl="0">
              <a:lnSpc>
                <a:spcPct val="115000"/>
              </a:lnSpc>
              <a:spcBef>
                <a:spcPts val="1400"/>
              </a:spcBef>
              <a:spcAft>
                <a:spcPts val="0"/>
              </a:spcAft>
              <a:buClr>
                <a:schemeClr val="accent1"/>
              </a:buClr>
              <a:buSzPts val="1400"/>
              <a:buFont typeface="Roboto"/>
              <a:buChar char="○"/>
              <a:defRPr>
                <a:solidFill>
                  <a:schemeClr val="accent1"/>
                </a:solidFill>
                <a:latin typeface="Roboto"/>
                <a:ea typeface="Roboto"/>
                <a:cs typeface="Roboto"/>
                <a:sym typeface="Roboto"/>
              </a:defRPr>
            </a:lvl5pPr>
            <a:lvl6pPr indent="-317500" lvl="5" marL="2743200" rtl="0">
              <a:lnSpc>
                <a:spcPct val="115000"/>
              </a:lnSpc>
              <a:spcBef>
                <a:spcPts val="1400"/>
              </a:spcBef>
              <a:spcAft>
                <a:spcPts val="0"/>
              </a:spcAft>
              <a:buClr>
                <a:schemeClr val="accent1"/>
              </a:buClr>
              <a:buSzPts val="1400"/>
              <a:buFont typeface="Roboto"/>
              <a:buChar char="■"/>
              <a:defRPr>
                <a:solidFill>
                  <a:schemeClr val="accent1"/>
                </a:solidFill>
                <a:latin typeface="Roboto"/>
                <a:ea typeface="Roboto"/>
                <a:cs typeface="Roboto"/>
                <a:sym typeface="Roboto"/>
              </a:defRPr>
            </a:lvl6pPr>
            <a:lvl7pPr indent="-317500" lvl="6" marL="3200400" rtl="0">
              <a:lnSpc>
                <a:spcPct val="115000"/>
              </a:lnSpc>
              <a:spcBef>
                <a:spcPts val="1400"/>
              </a:spcBef>
              <a:spcAft>
                <a:spcPts val="0"/>
              </a:spcAft>
              <a:buClr>
                <a:schemeClr val="accent1"/>
              </a:buClr>
              <a:buSzPts val="1400"/>
              <a:buFont typeface="Roboto"/>
              <a:buChar char="●"/>
              <a:defRPr>
                <a:solidFill>
                  <a:schemeClr val="accent1"/>
                </a:solidFill>
                <a:latin typeface="Roboto"/>
                <a:ea typeface="Roboto"/>
                <a:cs typeface="Roboto"/>
                <a:sym typeface="Roboto"/>
              </a:defRPr>
            </a:lvl7pPr>
            <a:lvl8pPr indent="-317500" lvl="7" marL="3657600" rtl="0">
              <a:lnSpc>
                <a:spcPct val="115000"/>
              </a:lnSpc>
              <a:spcBef>
                <a:spcPts val="1400"/>
              </a:spcBef>
              <a:spcAft>
                <a:spcPts val="0"/>
              </a:spcAft>
              <a:buClr>
                <a:schemeClr val="accent1"/>
              </a:buClr>
              <a:buSzPts val="1400"/>
              <a:buFont typeface="Roboto"/>
              <a:buChar char="○"/>
              <a:defRPr>
                <a:solidFill>
                  <a:schemeClr val="accent1"/>
                </a:solidFill>
                <a:latin typeface="Roboto"/>
                <a:ea typeface="Roboto"/>
                <a:cs typeface="Roboto"/>
                <a:sym typeface="Roboto"/>
              </a:defRPr>
            </a:lvl8pPr>
            <a:lvl9pPr indent="-317500" lvl="8" marL="4114800" rtl="0">
              <a:lnSpc>
                <a:spcPct val="115000"/>
              </a:lnSpc>
              <a:spcBef>
                <a:spcPts val="1400"/>
              </a:spcBef>
              <a:spcAft>
                <a:spcPts val="1400"/>
              </a:spcAft>
              <a:buClr>
                <a:schemeClr val="accent1"/>
              </a:buClr>
              <a:buSzPts val="1400"/>
              <a:buFont typeface="Roboto"/>
              <a:buChar char="■"/>
              <a:defRPr>
                <a:solidFill>
                  <a:schemeClr val="accent1"/>
                </a:solidFill>
                <a:latin typeface="Roboto"/>
                <a:ea typeface="Roboto"/>
                <a:cs typeface="Roboto"/>
                <a:sym typeface="Roboto"/>
              </a:defRPr>
            </a:lvl9pPr>
          </a:lstStyle>
          <a:p/>
        </p:txBody>
      </p:sp>
      <p:sp>
        <p:nvSpPr>
          <p:cNvPr id="65" name="Google Shape;6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defRPr>
            </a:lvl1pPr>
            <a:lvl2pPr lvl="1" rtl="0" algn="r">
              <a:buNone/>
              <a:defRPr sz="1000">
                <a:solidFill>
                  <a:schemeClr val="accent1"/>
                </a:solidFill>
              </a:defRPr>
            </a:lvl2pPr>
            <a:lvl3pPr lvl="2" rtl="0" algn="r">
              <a:buNone/>
              <a:defRPr sz="1000">
                <a:solidFill>
                  <a:schemeClr val="accent1"/>
                </a:solidFill>
              </a:defRPr>
            </a:lvl3pPr>
            <a:lvl4pPr lvl="3" rtl="0" algn="r">
              <a:buNone/>
              <a:defRPr sz="1000">
                <a:solidFill>
                  <a:schemeClr val="accent1"/>
                </a:solidFill>
              </a:defRPr>
            </a:lvl4pPr>
            <a:lvl5pPr lvl="4" rtl="0" algn="r">
              <a:buNone/>
              <a:defRPr sz="1000">
                <a:solidFill>
                  <a:schemeClr val="accent1"/>
                </a:solidFill>
              </a:defRPr>
            </a:lvl5pPr>
            <a:lvl6pPr lvl="5" rtl="0" algn="r">
              <a:buNone/>
              <a:defRPr sz="1000">
                <a:solidFill>
                  <a:schemeClr val="accent1"/>
                </a:solidFill>
              </a:defRPr>
            </a:lvl6pPr>
            <a:lvl7pPr lvl="6" rtl="0" algn="r">
              <a:buNone/>
              <a:defRPr sz="1000">
                <a:solidFill>
                  <a:schemeClr val="accent1"/>
                </a:solidFill>
              </a:defRPr>
            </a:lvl7pPr>
            <a:lvl8pPr lvl="7" rtl="0" algn="r">
              <a:buNone/>
              <a:defRPr sz="1000">
                <a:solidFill>
                  <a:schemeClr val="accent1"/>
                </a:solidFill>
              </a:defRPr>
            </a:lvl8pPr>
            <a:lvl9pPr lvl="8" rtl="0" algn="r">
              <a:buNone/>
              <a:defRPr sz="1000">
                <a:solidFill>
                  <a:schemeClr val="accent1"/>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www.iro.umontreal.ca/~vincentp/ift3395/lectures/backprop_old.pdf" TargetMode="External"/><Relationship Id="rId4" Type="http://schemas.openxmlformats.org/officeDocument/2006/relationships/hyperlink" Target="http://www.image-net.org/" TargetMode="External"/><Relationship Id="rId9" Type="http://schemas.openxmlformats.org/officeDocument/2006/relationships/image" Target="../media/image20.png"/><Relationship Id="rId5" Type="http://schemas.openxmlformats.org/officeDocument/2006/relationships/hyperlink" Target="https://pt.coursera.org/learn/neural-networks" TargetMode="External"/><Relationship Id="rId6" Type="http://schemas.openxmlformats.org/officeDocument/2006/relationships/hyperlink" Target="https://www.youtube.com/watch?v=6S1_WqE55UQ" TargetMode="External"/><Relationship Id="rId7" Type="http://schemas.openxmlformats.org/officeDocument/2006/relationships/hyperlink" Target="https://vectorinstitute.ai/" TargetMode="External"/><Relationship Id="rId8" Type="http://schemas.openxmlformats.org/officeDocument/2006/relationships/image" Target="../media/image17.png"/><Relationship Id="rId11" Type="http://schemas.openxmlformats.org/officeDocument/2006/relationships/hyperlink" Target="https://iclr.cc/" TargetMode="External"/><Relationship Id="rId10" Type="http://schemas.openxmlformats.org/officeDocument/2006/relationships/hyperlink" Target="http://yann.lecun.com/ex/research/index.html" TargetMode="External"/><Relationship Id="rId12" Type="http://schemas.openxmlformats.org/officeDocument/2006/relationships/hyperlink" Target="https://www.college-de-france.fr/site/yann-lecun/course-2015-2016.ht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s://mila.quebec" TargetMode="External"/><Relationship Id="rId4" Type="http://schemas.openxmlformats.org/officeDocument/2006/relationships/hyperlink" Target="https://iclr.cc/" TargetMode="External"/><Relationship Id="rId9" Type="http://schemas.openxmlformats.org/officeDocument/2006/relationships/hyperlink" Target="https://www.deeplearning.ai/" TargetMode="External"/><Relationship Id="rId5" Type="http://schemas.openxmlformats.org/officeDocument/2006/relationships/hyperlink" Target="https://www.elementai.com/" TargetMode="External"/><Relationship Id="rId6" Type="http://schemas.openxmlformats.org/officeDocument/2006/relationships/hyperlink" Target="https://pt.coursera.org/learn/machine-learning" TargetMode="External"/><Relationship Id="rId7" Type="http://schemas.openxmlformats.org/officeDocument/2006/relationships/hyperlink" Target="https://www.coursera.org/" TargetMode="External"/><Relationship Id="rId8" Type="http://schemas.openxmlformats.org/officeDocument/2006/relationships/hyperlink" Target="http://research.baidu.com/" TargetMode="External"/><Relationship Id="rId11" Type="http://schemas.openxmlformats.org/officeDocument/2006/relationships/hyperlink" Target="https://www.codenews.com.br/noticias/andrew-ng-lanca-seu-fundo-inteligencia-artificial-de-us-175-milhoes/144/" TargetMode="External"/><Relationship Id="rId10" Type="http://schemas.openxmlformats.org/officeDocument/2006/relationships/hyperlink" Target="https://www.codenews.com.br/noticias/andrew-ng-lanca-seu-fundo-inteligencia-artificial-de-us-175-milhoes/144/" TargetMode="External"/><Relationship Id="rId13" Type="http://schemas.openxmlformats.org/officeDocument/2006/relationships/image" Target="../media/image18.png"/><Relationship Id="rId12" Type="http://schemas.openxmlformats.org/officeDocument/2006/relationships/hyperlink" Target="https://www.codenews.com.br/noticias/andrew-ng-lanca-seu-fundo-inteligencia-artificial-de-us-175-milhoes/144/" TargetMode="External"/><Relationship Id="rId14" Type="http://schemas.openxmlformats.org/officeDocument/2006/relationships/image" Target="../media/image2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jpg"/><Relationship Id="rId4" Type="http://schemas.openxmlformats.org/officeDocument/2006/relationships/image" Target="../media/image24.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youtube.com/watch?v=Dk7h22mRYHQ" TargetMode="External"/><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evelopers.google.com/machine-learning/crash-course/ml-intr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hyperlink" Target="http://www.youtube.com/watch?v=0mK52UsOj-U" TargetMode="External"/><Relationship Id="rId4" Type="http://schemas.openxmlformats.org/officeDocument/2006/relationships/image" Target="../media/image29.jpg"/><Relationship Id="rId5" Type="http://schemas.openxmlformats.org/officeDocument/2006/relationships/hyperlink" Target="https://ai.google/research/people/author20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evelopers.google.com/machine-learning/crash-cours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evelopers.google.com/machine-learning/crash-course/framing/video-lectur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www.youtube.com/watch?v=fMcjV8xwapk" TargetMode="External"/><Relationship Id="rId4" Type="http://schemas.openxmlformats.org/officeDocument/2006/relationships/image" Target="../media/image22.jpg"/><Relationship Id="rId5" Type="http://schemas.openxmlformats.org/officeDocument/2006/relationships/hyperlink" Target="https://ai.google/research/people/author38217"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developers.google.com/machine-learning/crash-course/framing/ml-terminolog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developers.google.com/machine-learning/crash-course/framing/check-your-understand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developers.google.com/machine-learning/crash-course/descending-into-ml/video-lectur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hyperlink" Target="http://www.youtube.com/watch?v=qAjFQLydY8E" TargetMode="External"/><Relationship Id="rId4" Type="http://schemas.openxmlformats.org/officeDocument/2006/relationships/image" Target="../media/image25.jpg"/><Relationship Id="rId5" Type="http://schemas.openxmlformats.org/officeDocument/2006/relationships/hyperlink" Target="https://ai.google/research/people/author38217"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developers.google.com/machine-learning/crash-course/descending-into-ml/check-your-understandi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developers.google.com/machine-learning/crash-course/reducing-loss/video-lectur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hyperlink" Target="http://www.youtube.com/watch?v=CaO0UDJirO4" TargetMode="External"/><Relationship Id="rId4" Type="http://schemas.openxmlformats.org/officeDocument/2006/relationships/image" Target="../media/image3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hyperlink" Target="https://www.meetup.com/pt-BR/GDG-Brasilia/"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6.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3.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7.png"/><Relationship Id="rId4" Type="http://schemas.openxmlformats.org/officeDocument/2006/relationships/hyperlink" Target="https://developers.google.com/machine-learning/crash-course/fitter/graph"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0.png"/><Relationship Id="rId4" Type="http://schemas.openxmlformats.org/officeDocument/2006/relationships/hyperlink" Target="https://developers.google.com/machine-learning/crash-course/reducing-loss/playground-exercis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developers.google.com/machine-learning/crash-course/reducing-loss/check-your-understandi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hyperlink" Target="https://www.meetup.com/pt-BR/Deep-Learning-Brasilia/"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www.tensorflow.org/" TargetMode="External"/><Relationship Id="rId4" Type="http://schemas.openxmlformats.org/officeDocument/2006/relationships/hyperlink" Target="https://developers.google.com/machine-learning/crash-course/first-steps-with-tensorflow/video-lecture"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hyperlink" Target="http://www.youtube.com/watch?v=DZ_uSRfJjM8" TargetMode="External"/><Relationship Id="rId4" Type="http://schemas.openxmlformats.org/officeDocument/2006/relationships/image" Target="../media/image3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colab.research.google.com/notebooks/mlcc/intro_to_pandas.ipynb?utm_source=mlcc&amp;utm_campaign=colab-external&amp;utm_medium=referral&amp;utm_content=pandas-colab&amp;hl=pt-br" TargetMode="External"/><Relationship Id="rId4" Type="http://schemas.openxmlformats.org/officeDocument/2006/relationships/hyperlink" Target="https://colab.research.google.com/notebooks/mlcc/first_steps_with_tensor_flow.ipynb?utm_source=mlcc&amp;utm_campaign=colab-external&amp;utm_medium=referral&amp;utm_content=firststeps-colab&amp;hl=pt-br" TargetMode="External"/><Relationship Id="rId5" Type="http://schemas.openxmlformats.org/officeDocument/2006/relationships/hyperlink" Target="https://colab.research.google.com/notebooks/mlcc/synthetic_features_and_outliers.ipynb?utm_source=mlcc&amp;utm_campaign=colab-external&amp;utm_medium=referral&amp;utm_content=syntheticfeatures-colab&amp;hl=pt-br"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medium.com/@Say2neeraj/what-is-the-difference-between-machine-learning-and-deep-learning-5795e4415be9" TargetMode="Externa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playground.tensorflow.org" TargetMode="External"/><Relationship Id="rId4" Type="http://schemas.openxmlformats.org/officeDocument/2006/relationships/image" Target="../media/image49.png"/><Relationship Id="rId5"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meetup.com/pt-BR/Inteligencia-Artificial-Brasilia/" TargetMode="External"/><Relationship Id="rId4" Type="http://schemas.openxmlformats.org/officeDocument/2006/relationships/hyperlink" Target="https://www.meetup.com/pt-BR/Deep-Learning-Brasilia/" TargetMode="External"/><Relationship Id="rId9" Type="http://schemas.openxmlformats.org/officeDocument/2006/relationships/image" Target="../media/image6.png"/><Relationship Id="rId5" Type="http://schemas.openxmlformats.org/officeDocument/2006/relationships/hyperlink" Target="https://medium.com/deeplearningbrasilia" TargetMode="External"/><Relationship Id="rId6" Type="http://schemas.openxmlformats.org/officeDocument/2006/relationships/hyperlink" Target="http://forums.fast.ai/t/brasilia-part-1-group/14149" TargetMode="External"/><Relationship Id="rId7" Type="http://schemas.openxmlformats.org/officeDocument/2006/relationships/hyperlink" Target="https://www.meetup.com/pt-BR/Inteligencia-Artificial-Brasilia/events/250383749/" TargetMode="External"/><Relationship Id="rId8" Type="http://schemas.openxmlformats.org/officeDocument/2006/relationships/image" Target="../media/image5.png"/><Relationship Id="rId11" Type="http://schemas.openxmlformats.org/officeDocument/2006/relationships/hyperlink" Target="https://www.messenger.com/t/pierre.guillou.fr" TargetMode="External"/><Relationship Id="rId10" Type="http://schemas.openxmlformats.org/officeDocument/2006/relationships/image" Target="../media/image11.png"/><Relationship Id="rId13" Type="http://schemas.openxmlformats.org/officeDocument/2006/relationships/hyperlink" Target="https://www.linkedin.com/in/pierreguillou/" TargetMode="External"/><Relationship Id="rId12" Type="http://schemas.openxmlformats.org/officeDocument/2006/relationships/hyperlink" Target="https://twitter.com/pierre_guillou" TargetMode="External"/><Relationship Id="rId15" Type="http://schemas.openxmlformats.org/officeDocument/2006/relationships/hyperlink" Target="https://medium.com/@pierre_guillou" TargetMode="External"/><Relationship Id="rId14" Type="http://schemas.openxmlformats.org/officeDocument/2006/relationships/image" Target="../media/image10.png"/><Relationship Id="rId16"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hyperlink" Target="https://twitter.com/pierre_guillou" TargetMode="External"/><Relationship Id="rId6" Type="http://schemas.openxmlformats.org/officeDocument/2006/relationships/hyperlink" Target="https://www.linkedin.com/in/pierreguillou/" TargetMode="External"/><Relationship Id="rId7"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pic>
        <p:nvPicPr>
          <p:cNvPr id="264" name="Google Shape;264;p45"/>
          <p:cNvPicPr preferRelativeResize="0"/>
          <p:nvPr/>
        </p:nvPicPr>
        <p:blipFill>
          <a:blip r:embed="rId3">
            <a:alphaModFix/>
          </a:blip>
          <a:stretch>
            <a:fillRect/>
          </a:stretch>
        </p:blipFill>
        <p:spPr>
          <a:xfrm>
            <a:off x="839044" y="56975"/>
            <a:ext cx="7465912" cy="4199576"/>
          </a:xfrm>
          <a:prstGeom prst="rect">
            <a:avLst/>
          </a:prstGeom>
          <a:noFill/>
          <a:ln>
            <a:noFill/>
          </a:ln>
        </p:spPr>
      </p:pic>
      <p:sp>
        <p:nvSpPr>
          <p:cNvPr id="265" name="Google Shape;265;p45"/>
          <p:cNvSpPr txBox="1"/>
          <p:nvPr>
            <p:ph idx="4294967295" type="title"/>
          </p:nvPr>
        </p:nvSpPr>
        <p:spPr>
          <a:xfrm>
            <a:off x="2031800" y="4256550"/>
            <a:ext cx="5241900" cy="71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1400">
                <a:latin typeface="Lato"/>
                <a:ea typeface="Lato"/>
                <a:cs typeface="Lato"/>
                <a:sym typeface="Lato"/>
              </a:rPr>
              <a:t>Machine Learning Crash Course Study Jam (MLCC)</a:t>
            </a:r>
            <a:endParaRPr sz="1400">
              <a:latin typeface="Lato"/>
              <a:ea typeface="Lato"/>
              <a:cs typeface="Lato"/>
              <a:sym typeface="Lato"/>
            </a:endParaRPr>
          </a:p>
          <a:p>
            <a:pPr indent="0" lvl="0" marL="0" rtl="0" algn="ctr">
              <a:spcBef>
                <a:spcPts val="0"/>
              </a:spcBef>
              <a:spcAft>
                <a:spcPts val="0"/>
              </a:spcAft>
              <a:buNone/>
            </a:pPr>
            <a:r>
              <a:t/>
            </a:r>
            <a:endParaRPr sz="1400">
              <a:latin typeface="Lato"/>
              <a:ea typeface="Lato"/>
              <a:cs typeface="Lato"/>
              <a:sym typeface="Lato"/>
            </a:endParaRPr>
          </a:p>
          <a:p>
            <a:pPr indent="0" lvl="0" marL="0" rtl="0" algn="ctr">
              <a:spcBef>
                <a:spcPts val="0"/>
              </a:spcBef>
              <a:spcAft>
                <a:spcPts val="0"/>
              </a:spcAft>
              <a:buNone/>
            </a:pPr>
            <a:r>
              <a:rPr lang="pt-BR" sz="1400">
                <a:latin typeface="Lato"/>
                <a:ea typeface="Lato"/>
                <a:cs typeface="Lato"/>
                <a:sym typeface="Lato"/>
              </a:rPr>
              <a:t>Brasília - 21 de julho de 2018</a:t>
            </a:r>
            <a:endParaRPr sz="1400">
              <a:latin typeface="Lato"/>
              <a:ea typeface="Lato"/>
              <a:cs typeface="Lato"/>
              <a:sym typeface="Lato"/>
            </a:endParaRPr>
          </a:p>
        </p:txBody>
      </p:sp>
      <p:grpSp>
        <p:nvGrpSpPr>
          <p:cNvPr id="266" name="Google Shape;266;p45"/>
          <p:cNvGrpSpPr/>
          <p:nvPr/>
        </p:nvGrpSpPr>
        <p:grpSpPr>
          <a:xfrm>
            <a:off x="194061" y="4129326"/>
            <a:ext cx="1458177" cy="1067612"/>
            <a:chOff x="2646250" y="264800"/>
            <a:chExt cx="3851498" cy="2355200"/>
          </a:xfrm>
        </p:grpSpPr>
        <p:pic>
          <p:nvPicPr>
            <p:cNvPr id="267" name="Google Shape;267;p45"/>
            <p:cNvPicPr preferRelativeResize="0"/>
            <p:nvPr/>
          </p:nvPicPr>
          <p:blipFill>
            <a:blip r:embed="rId4">
              <a:alphaModFix/>
            </a:blip>
            <a:stretch>
              <a:fillRect/>
            </a:stretch>
          </p:blipFill>
          <p:spPr>
            <a:xfrm>
              <a:off x="2646250" y="264800"/>
              <a:ext cx="3851498" cy="1857675"/>
            </a:xfrm>
            <a:prstGeom prst="rect">
              <a:avLst/>
            </a:prstGeom>
            <a:noFill/>
            <a:ln>
              <a:noFill/>
            </a:ln>
          </p:spPr>
        </p:pic>
        <p:sp>
          <p:nvSpPr>
            <p:cNvPr id="268" name="Google Shape;268;p45"/>
            <p:cNvSpPr txBox="1"/>
            <p:nvPr/>
          </p:nvSpPr>
          <p:spPr>
            <a:xfrm>
              <a:off x="2695500" y="1930300"/>
              <a:ext cx="37530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757575"/>
                </a:solidFill>
                <a:latin typeface="Google Sans"/>
                <a:ea typeface="Google Sans"/>
                <a:cs typeface="Google Sans"/>
                <a:sym typeface="Google Sans"/>
              </a:endParaRPr>
            </a:p>
          </p:txBody>
        </p:sp>
      </p:grpSp>
      <p:pic>
        <p:nvPicPr>
          <p:cNvPr id="269" name="Google Shape;269;p45"/>
          <p:cNvPicPr preferRelativeResize="0"/>
          <p:nvPr/>
        </p:nvPicPr>
        <p:blipFill>
          <a:blip r:embed="rId5">
            <a:alphaModFix/>
          </a:blip>
          <a:stretch>
            <a:fillRect/>
          </a:stretch>
        </p:blipFill>
        <p:spPr>
          <a:xfrm>
            <a:off x="7474525" y="4256545"/>
            <a:ext cx="1458201" cy="7655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pic>
        <p:nvPicPr>
          <p:cNvPr id="336" name="Google Shape;336;p5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5"/>
          <p:cNvSpPr txBox="1"/>
          <p:nvPr>
            <p:ph idx="1" type="body"/>
          </p:nvPr>
        </p:nvSpPr>
        <p:spPr>
          <a:xfrm>
            <a:off x="1946550" y="281400"/>
            <a:ext cx="1111800" cy="125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800"/>
              <a:t>Geoffrey Hinton</a:t>
            </a:r>
            <a:endParaRPr sz="1800"/>
          </a:p>
        </p:txBody>
      </p:sp>
      <p:sp>
        <p:nvSpPr>
          <p:cNvPr id="342" name="Google Shape;342;p55"/>
          <p:cNvSpPr txBox="1"/>
          <p:nvPr>
            <p:ph idx="1" type="body"/>
          </p:nvPr>
        </p:nvSpPr>
        <p:spPr>
          <a:xfrm>
            <a:off x="3412375" y="281400"/>
            <a:ext cx="5627700" cy="2232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Char char="●"/>
            </a:pPr>
            <a:r>
              <a:rPr lang="pt-BR" sz="1400">
                <a:solidFill>
                  <a:srgbClr val="434343"/>
                </a:solidFill>
              </a:rPr>
              <a:t>1977 : </a:t>
            </a:r>
            <a:r>
              <a:rPr lang="pt-BR" sz="1400">
                <a:solidFill>
                  <a:srgbClr val="434343"/>
                </a:solidFill>
              </a:rPr>
              <a:t>Phd em IA</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1986 : </a:t>
            </a:r>
            <a:r>
              <a:rPr lang="pt-BR" sz="1400" u="sng">
                <a:solidFill>
                  <a:schemeClr val="hlink"/>
                </a:solidFill>
                <a:hlinkClick r:id="rId3"/>
              </a:rPr>
              <a:t>metodologia de treinamento dos NN</a:t>
            </a:r>
            <a:r>
              <a:rPr lang="pt-BR" sz="1400">
                <a:solidFill>
                  <a:srgbClr val="434343"/>
                </a:solidFill>
              </a:rPr>
              <a:t> (Backpropagation)</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2012 : </a:t>
            </a:r>
            <a:r>
              <a:rPr lang="pt-BR" sz="1400" u="sng">
                <a:solidFill>
                  <a:schemeClr val="hlink"/>
                </a:solidFill>
                <a:hlinkClick r:id="rId4"/>
              </a:rPr>
              <a:t>ImageNet</a:t>
            </a:r>
            <a:r>
              <a:rPr lang="pt-BR" sz="1400">
                <a:solidFill>
                  <a:srgbClr val="434343"/>
                </a:solidFill>
              </a:rPr>
              <a:t> com um NN (AlexNet)</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2012 : curso </a:t>
            </a:r>
            <a:r>
              <a:rPr lang="pt-BR" sz="1400" u="sng">
                <a:solidFill>
                  <a:schemeClr val="hlink"/>
                </a:solidFill>
                <a:hlinkClick r:id="rId5"/>
              </a:rPr>
              <a:t>Neural Networks for Machine Learning</a:t>
            </a:r>
            <a:r>
              <a:rPr lang="pt-BR" sz="1400">
                <a:solidFill>
                  <a:srgbClr val="434343"/>
                </a:solidFill>
              </a:rPr>
              <a:t> (Coursera)</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2014 : palestra no MIT </a:t>
            </a:r>
            <a:r>
              <a:rPr lang="pt-BR" sz="1400" u="sng">
                <a:solidFill>
                  <a:schemeClr val="hlink"/>
                </a:solidFill>
                <a:hlinkClick r:id="rId6"/>
              </a:rPr>
              <a:t>Geoffrey Hinton Capsule theory</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2017 : cofundador do </a:t>
            </a:r>
            <a:r>
              <a:rPr lang="pt-BR" sz="1400" u="sng">
                <a:solidFill>
                  <a:schemeClr val="hlink"/>
                </a:solidFill>
                <a:hlinkClick r:id="rId7"/>
              </a:rPr>
              <a:t>Vector Institute</a:t>
            </a:r>
            <a:r>
              <a:rPr lang="pt-BR" sz="1400">
                <a:solidFill>
                  <a:srgbClr val="434343"/>
                </a:solidFill>
              </a:rPr>
              <a:t> (Toronto)</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Atualmente : professor </a:t>
            </a:r>
            <a:r>
              <a:rPr lang="pt-BR" sz="1400">
                <a:solidFill>
                  <a:srgbClr val="434343"/>
                </a:solidFill>
              </a:rPr>
              <a:t>na University Toronto + Google AI</a:t>
            </a:r>
            <a:endParaRPr b="1" sz="1400">
              <a:solidFill>
                <a:srgbClr val="434343"/>
              </a:solidFill>
            </a:endParaRPr>
          </a:p>
        </p:txBody>
      </p:sp>
      <p:pic>
        <p:nvPicPr>
          <p:cNvPr id="343" name="Google Shape;343;p55"/>
          <p:cNvPicPr preferRelativeResize="0"/>
          <p:nvPr/>
        </p:nvPicPr>
        <p:blipFill>
          <a:blip r:embed="rId8">
            <a:alphaModFix/>
          </a:blip>
          <a:stretch>
            <a:fillRect/>
          </a:stretch>
        </p:blipFill>
        <p:spPr>
          <a:xfrm>
            <a:off x="259750" y="364675"/>
            <a:ext cx="1496400" cy="1662667"/>
          </a:xfrm>
          <a:prstGeom prst="rect">
            <a:avLst/>
          </a:prstGeom>
          <a:noFill/>
          <a:ln>
            <a:noFill/>
          </a:ln>
        </p:spPr>
      </p:pic>
      <p:pic>
        <p:nvPicPr>
          <p:cNvPr id="344" name="Google Shape;344;p55"/>
          <p:cNvPicPr preferRelativeResize="0"/>
          <p:nvPr/>
        </p:nvPicPr>
        <p:blipFill>
          <a:blip r:embed="rId9">
            <a:alphaModFix/>
          </a:blip>
          <a:stretch>
            <a:fillRect/>
          </a:stretch>
        </p:blipFill>
        <p:spPr>
          <a:xfrm>
            <a:off x="259750" y="2689647"/>
            <a:ext cx="1496400" cy="1530120"/>
          </a:xfrm>
          <a:prstGeom prst="rect">
            <a:avLst/>
          </a:prstGeom>
          <a:noFill/>
          <a:ln>
            <a:noFill/>
          </a:ln>
        </p:spPr>
      </p:pic>
      <p:sp>
        <p:nvSpPr>
          <p:cNvPr id="345" name="Google Shape;345;p55"/>
          <p:cNvSpPr txBox="1"/>
          <p:nvPr>
            <p:ph idx="1" type="body"/>
          </p:nvPr>
        </p:nvSpPr>
        <p:spPr>
          <a:xfrm>
            <a:off x="1946550" y="2601250"/>
            <a:ext cx="914400" cy="125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800"/>
              <a:t>Yann LeCun</a:t>
            </a:r>
            <a:endParaRPr sz="1800"/>
          </a:p>
        </p:txBody>
      </p:sp>
      <p:sp>
        <p:nvSpPr>
          <p:cNvPr id="346" name="Google Shape;346;p55"/>
          <p:cNvSpPr txBox="1"/>
          <p:nvPr>
            <p:ph idx="1" type="body"/>
          </p:nvPr>
        </p:nvSpPr>
        <p:spPr>
          <a:xfrm>
            <a:off x="3412375" y="2606375"/>
            <a:ext cx="5627700" cy="2319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Char char="●"/>
            </a:pPr>
            <a:r>
              <a:rPr lang="pt-BR" sz="1400">
                <a:solidFill>
                  <a:srgbClr val="434343"/>
                </a:solidFill>
              </a:rPr>
              <a:t>1987 : Phd em CC com um modelo de Backpropagation (BP)</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1988 : Post-Doutorado com o Geoffrey Hinton</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1989 : criou a </a:t>
            </a:r>
            <a:r>
              <a:rPr lang="pt-BR" sz="1400" u="sng">
                <a:solidFill>
                  <a:schemeClr val="hlink"/>
                </a:solidFill>
                <a:hlinkClick r:id="rId10"/>
              </a:rPr>
              <a:t>ConvNet </a:t>
            </a:r>
            <a:r>
              <a:rPr lang="pt-BR" sz="1400">
                <a:solidFill>
                  <a:srgbClr val="434343"/>
                </a:solidFill>
              </a:rPr>
              <a:t>inspirada pelo córtex visual</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1998 : Yann LECUN e Yoshua BENGIO criaram LeNet-5, primeira ConvNet a ser usada (reconhecimento de </a:t>
            </a:r>
            <a:r>
              <a:rPr lang="pt-BR" sz="1400">
                <a:solidFill>
                  <a:srgbClr val="434343"/>
                </a:solidFill>
              </a:rPr>
              <a:t>números</a:t>
            </a:r>
            <a:r>
              <a:rPr lang="pt-BR" sz="1400">
                <a:solidFill>
                  <a:srgbClr val="434343"/>
                </a:solidFill>
              </a:rPr>
              <a:t>)</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2013 : cofundador do colóquio em IA </a:t>
            </a:r>
            <a:r>
              <a:rPr lang="pt-BR" sz="1400" u="sng">
                <a:solidFill>
                  <a:schemeClr val="accent5"/>
                </a:solidFill>
                <a:hlinkClick r:id="rId11"/>
              </a:rPr>
              <a:t>ICLR</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2013 : primeiro director do Facebook AI Research</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2015 : curso </a:t>
            </a:r>
            <a:r>
              <a:rPr lang="pt-BR" sz="1400" u="sng">
                <a:solidFill>
                  <a:schemeClr val="hlink"/>
                </a:solidFill>
                <a:hlinkClick r:id="rId12"/>
              </a:rPr>
              <a:t>Aprendizagem profunda</a:t>
            </a:r>
            <a:r>
              <a:rPr lang="pt-BR" sz="1400">
                <a:solidFill>
                  <a:srgbClr val="434343"/>
                </a:solidFill>
              </a:rPr>
              <a:t> (Collège de France)</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Atualmente : professor na University New York + Facebook AI</a:t>
            </a:r>
            <a:endParaRPr b="1" sz="1400">
              <a:solidFill>
                <a:srgbClr val="43434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6"/>
          <p:cNvSpPr txBox="1"/>
          <p:nvPr>
            <p:ph idx="1" type="body"/>
          </p:nvPr>
        </p:nvSpPr>
        <p:spPr>
          <a:xfrm>
            <a:off x="1946550" y="281400"/>
            <a:ext cx="1111800" cy="125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800"/>
              <a:t>Yoshua Bengio</a:t>
            </a:r>
            <a:endParaRPr sz="1800"/>
          </a:p>
        </p:txBody>
      </p:sp>
      <p:sp>
        <p:nvSpPr>
          <p:cNvPr id="352" name="Google Shape;352;p56"/>
          <p:cNvSpPr txBox="1"/>
          <p:nvPr>
            <p:ph idx="1" type="body"/>
          </p:nvPr>
        </p:nvSpPr>
        <p:spPr>
          <a:xfrm>
            <a:off x="3412375" y="281400"/>
            <a:ext cx="5627700" cy="2232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Char char="●"/>
            </a:pPr>
            <a:r>
              <a:rPr lang="pt-BR" sz="1400">
                <a:solidFill>
                  <a:srgbClr val="434343"/>
                </a:solidFill>
              </a:rPr>
              <a:t>1991 : Phd em CC sobre os ConvNets (McGill, Montreal)</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1998 : Yann LECUN e Yoshua BENGIO criaram LeNet-5, primeira ConvNet a ser usada (reconhecimento de números)</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2012 : director do </a:t>
            </a:r>
            <a:r>
              <a:rPr lang="pt-BR" sz="1400">
                <a:solidFill>
                  <a:srgbClr val="434343"/>
                </a:solidFill>
              </a:rPr>
              <a:t>instituto</a:t>
            </a:r>
            <a:r>
              <a:rPr lang="pt-BR" sz="1400">
                <a:solidFill>
                  <a:srgbClr val="434343"/>
                </a:solidFill>
              </a:rPr>
              <a:t> </a:t>
            </a:r>
            <a:r>
              <a:rPr lang="pt-BR" sz="1400" u="sng">
                <a:solidFill>
                  <a:schemeClr val="hlink"/>
                </a:solidFill>
                <a:hlinkClick r:id="rId3"/>
              </a:rPr>
              <a:t>MILA </a:t>
            </a:r>
            <a:r>
              <a:rPr lang="pt-BR" sz="1400">
                <a:solidFill>
                  <a:srgbClr val="434343"/>
                </a:solidFill>
              </a:rPr>
              <a:t>(Montreal)</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2013 : cofundador do colóquio em IA </a:t>
            </a:r>
            <a:r>
              <a:rPr lang="pt-BR" sz="1400" u="sng">
                <a:solidFill>
                  <a:schemeClr val="accent5"/>
                </a:solidFill>
                <a:hlinkClick r:id="rId4"/>
              </a:rPr>
              <a:t>ICLR</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2016 : cofundador de </a:t>
            </a:r>
            <a:r>
              <a:rPr lang="pt-BR" sz="1400" u="sng">
                <a:solidFill>
                  <a:schemeClr val="hlink"/>
                </a:solidFill>
                <a:hlinkClick r:id="rId5"/>
              </a:rPr>
              <a:t>Element AI </a:t>
            </a:r>
            <a:r>
              <a:rPr lang="pt-BR" sz="1400">
                <a:solidFill>
                  <a:srgbClr val="434343"/>
                </a:solidFill>
              </a:rPr>
              <a:t>(Montreal)</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Atualmente : professor na University Montreal + Element AI</a:t>
            </a:r>
            <a:endParaRPr b="1" sz="1400">
              <a:solidFill>
                <a:srgbClr val="434343"/>
              </a:solidFill>
            </a:endParaRPr>
          </a:p>
        </p:txBody>
      </p:sp>
      <p:sp>
        <p:nvSpPr>
          <p:cNvPr id="353" name="Google Shape;353;p56"/>
          <p:cNvSpPr txBox="1"/>
          <p:nvPr>
            <p:ph idx="1" type="body"/>
          </p:nvPr>
        </p:nvSpPr>
        <p:spPr>
          <a:xfrm>
            <a:off x="1946550" y="2601250"/>
            <a:ext cx="1014900" cy="125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800"/>
              <a:t>Andrew Ng</a:t>
            </a:r>
            <a:endParaRPr sz="1800"/>
          </a:p>
        </p:txBody>
      </p:sp>
      <p:sp>
        <p:nvSpPr>
          <p:cNvPr id="354" name="Google Shape;354;p56"/>
          <p:cNvSpPr txBox="1"/>
          <p:nvPr>
            <p:ph idx="1" type="body"/>
          </p:nvPr>
        </p:nvSpPr>
        <p:spPr>
          <a:xfrm>
            <a:off x="3412375" y="2530175"/>
            <a:ext cx="5731500" cy="2375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434343"/>
              </a:buClr>
              <a:buSzPts val="1400"/>
              <a:buChar char="●"/>
            </a:pPr>
            <a:r>
              <a:rPr lang="pt-BR" sz="1400">
                <a:solidFill>
                  <a:srgbClr val="434343"/>
                </a:solidFill>
              </a:rPr>
              <a:t>2002</a:t>
            </a:r>
            <a:r>
              <a:rPr lang="pt-BR" sz="1400">
                <a:solidFill>
                  <a:srgbClr val="434343"/>
                </a:solidFill>
              </a:rPr>
              <a:t> : Phd em CC (Berkeley, USA)</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2002 : professor de Machine Learning na University Stanford</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2011 : curso </a:t>
            </a:r>
            <a:r>
              <a:rPr lang="pt-BR" sz="1400" u="sng">
                <a:solidFill>
                  <a:schemeClr val="hlink"/>
                </a:solidFill>
                <a:hlinkClick r:id="rId6"/>
              </a:rPr>
              <a:t>Machine Learning</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2011/12 : criou Google Brain no Google</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2012 : cofundador of </a:t>
            </a:r>
            <a:r>
              <a:rPr lang="pt-BR" sz="1400" u="sng">
                <a:solidFill>
                  <a:schemeClr val="hlink"/>
                </a:solidFill>
                <a:hlinkClick r:id="rId7"/>
              </a:rPr>
              <a:t>Coursera</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2014/17 : director da IA em </a:t>
            </a:r>
            <a:r>
              <a:rPr lang="pt-BR" sz="1400" u="sng">
                <a:solidFill>
                  <a:schemeClr val="hlink"/>
                </a:solidFill>
                <a:hlinkClick r:id="rId8"/>
              </a:rPr>
              <a:t>Baidu</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2013 : curso </a:t>
            </a:r>
            <a:r>
              <a:rPr lang="pt-BR" sz="1400" u="sng">
                <a:solidFill>
                  <a:schemeClr val="hlink"/>
                </a:solidFill>
                <a:hlinkClick r:id="rId9"/>
              </a:rPr>
              <a:t>DeepLearning.ai</a:t>
            </a:r>
            <a:r>
              <a:rPr lang="pt-BR" sz="1400">
                <a:solidFill>
                  <a:srgbClr val="434343"/>
                </a:solidFill>
              </a:rPr>
              <a:t> (Coursera)</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2018 : lançou um </a:t>
            </a:r>
            <a:r>
              <a:rPr lang="pt-BR" sz="1400" u="sng">
                <a:solidFill>
                  <a:schemeClr val="hlink"/>
                </a:solidFill>
                <a:hlinkClick r:id="rId10"/>
              </a:rPr>
              <a:t>Fundo de I</a:t>
            </a:r>
            <a:r>
              <a:rPr lang="pt-BR" sz="1400" u="sng">
                <a:solidFill>
                  <a:schemeClr val="hlink"/>
                </a:solidFill>
                <a:hlinkClick r:id="rId11"/>
              </a:rPr>
              <a:t>nvestimento</a:t>
            </a:r>
            <a:r>
              <a:rPr lang="pt-BR" sz="1400" u="sng">
                <a:solidFill>
                  <a:schemeClr val="hlink"/>
                </a:solidFill>
                <a:hlinkClick r:id="rId12"/>
              </a:rPr>
              <a:t> em IA</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Atualmente : professor na University Stanford + DeepLearning.ai</a:t>
            </a:r>
            <a:endParaRPr b="1" sz="1400">
              <a:solidFill>
                <a:srgbClr val="434343"/>
              </a:solidFill>
            </a:endParaRPr>
          </a:p>
        </p:txBody>
      </p:sp>
      <p:pic>
        <p:nvPicPr>
          <p:cNvPr id="355" name="Google Shape;355;p56"/>
          <p:cNvPicPr preferRelativeResize="0"/>
          <p:nvPr/>
        </p:nvPicPr>
        <p:blipFill>
          <a:blip r:embed="rId13">
            <a:alphaModFix/>
          </a:blip>
          <a:stretch>
            <a:fillRect/>
          </a:stretch>
        </p:blipFill>
        <p:spPr>
          <a:xfrm>
            <a:off x="297750" y="316995"/>
            <a:ext cx="1496400" cy="1694530"/>
          </a:xfrm>
          <a:prstGeom prst="rect">
            <a:avLst/>
          </a:prstGeom>
          <a:noFill/>
          <a:ln>
            <a:noFill/>
          </a:ln>
        </p:spPr>
      </p:pic>
      <p:pic>
        <p:nvPicPr>
          <p:cNvPr id="356" name="Google Shape;356;p56"/>
          <p:cNvPicPr preferRelativeResize="0"/>
          <p:nvPr/>
        </p:nvPicPr>
        <p:blipFill>
          <a:blip r:embed="rId14">
            <a:alphaModFix/>
          </a:blip>
          <a:stretch>
            <a:fillRect/>
          </a:stretch>
        </p:blipFill>
        <p:spPr>
          <a:xfrm>
            <a:off x="297750" y="2659100"/>
            <a:ext cx="1496400" cy="149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pic>
        <p:nvPicPr>
          <p:cNvPr id="361" name="Google Shape;361;p57"/>
          <p:cNvPicPr preferRelativeResize="0"/>
          <p:nvPr/>
        </p:nvPicPr>
        <p:blipFill>
          <a:blip r:embed="rId3">
            <a:alphaModFix/>
          </a:blip>
          <a:stretch>
            <a:fillRect/>
          </a:stretch>
        </p:blipFill>
        <p:spPr>
          <a:xfrm>
            <a:off x="1669800" y="1429000"/>
            <a:ext cx="5804400" cy="3316800"/>
          </a:xfrm>
          <a:prstGeom prst="rect">
            <a:avLst/>
          </a:prstGeom>
          <a:noFill/>
          <a:ln>
            <a:noFill/>
          </a:ln>
        </p:spPr>
      </p:pic>
      <p:sp>
        <p:nvSpPr>
          <p:cNvPr id="362" name="Google Shape;362;p57"/>
          <p:cNvSpPr txBox="1"/>
          <p:nvPr>
            <p:ph type="title"/>
          </p:nvPr>
        </p:nvSpPr>
        <p:spPr>
          <a:xfrm>
            <a:off x="197425" y="129125"/>
            <a:ext cx="87906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2900"/>
              <a:t>ML, DL | </a:t>
            </a:r>
            <a:r>
              <a:rPr lang="pt-BR" sz="2900"/>
              <a:t>Técnicas para implementar a IA</a:t>
            </a:r>
            <a:endParaRPr sz="2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8"/>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Funciona !</a:t>
            </a:r>
            <a:endParaRPr/>
          </a:p>
        </p:txBody>
      </p:sp>
      <p:pic>
        <p:nvPicPr>
          <p:cNvPr id="368" name="Google Shape;368;p58"/>
          <p:cNvPicPr preferRelativeResize="0"/>
          <p:nvPr/>
        </p:nvPicPr>
        <p:blipFill>
          <a:blip r:embed="rId3">
            <a:alphaModFix/>
          </a:blip>
          <a:stretch>
            <a:fillRect/>
          </a:stretch>
        </p:blipFill>
        <p:spPr>
          <a:xfrm>
            <a:off x="1451050" y="1458175"/>
            <a:ext cx="6241900" cy="3283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9"/>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Por que hoje ? </a:t>
            </a:r>
            <a:endParaRPr/>
          </a:p>
        </p:txBody>
      </p:sp>
      <p:graphicFrame>
        <p:nvGraphicFramePr>
          <p:cNvPr id="374" name="Google Shape;374;p59"/>
          <p:cNvGraphicFramePr/>
          <p:nvPr/>
        </p:nvGraphicFramePr>
        <p:xfrm>
          <a:off x="800100" y="2190750"/>
          <a:ext cx="3000000" cy="3000000"/>
        </p:xfrm>
        <a:graphic>
          <a:graphicData uri="http://schemas.openxmlformats.org/drawingml/2006/table">
            <a:tbl>
              <a:tblPr>
                <a:noFill/>
                <a:tableStyleId>{D23A9460-6336-41AF-A4DB-A0D37A438078}</a:tableStyleId>
              </a:tblPr>
              <a:tblGrid>
                <a:gridCol w="2413000"/>
                <a:gridCol w="2413000"/>
                <a:gridCol w="2413000"/>
              </a:tblGrid>
              <a:tr h="381000">
                <a:tc>
                  <a:txBody>
                    <a:bodyPr>
                      <a:noAutofit/>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noAutofit/>
                    </a:bodyPr>
                    <a:lstStyle/>
                    <a:p>
                      <a:pPr indent="0" lvl="0" marL="0" rtl="0" algn="ctr">
                        <a:spcBef>
                          <a:spcPts val="0"/>
                        </a:spcBef>
                        <a:spcAft>
                          <a:spcPts val="0"/>
                        </a:spcAft>
                        <a:buNone/>
                      </a:pPr>
                      <a:r>
                        <a:rPr lang="pt-BR" sz="1800">
                          <a:solidFill>
                            <a:srgbClr val="434343"/>
                          </a:solidFill>
                        </a:rPr>
                        <a:t>Dados</a:t>
                      </a:r>
                      <a:endParaRPr sz="1800">
                        <a:solidFill>
                          <a:srgbClr val="43434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pt-BR" sz="1800">
                          <a:solidFill>
                            <a:srgbClr val="434343"/>
                          </a:solidFill>
                        </a:rPr>
                        <a:t>Modelos</a:t>
                      </a:r>
                      <a:endParaRPr sz="1800">
                        <a:solidFill>
                          <a:srgbClr val="43434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pt-BR" sz="1800">
                          <a:solidFill>
                            <a:srgbClr val="434343"/>
                          </a:solidFill>
                        </a:rPr>
                        <a:t>Computação</a:t>
                      </a:r>
                      <a:endParaRPr sz="1800">
                        <a:solidFill>
                          <a:srgbClr val="434343"/>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375" name="Google Shape;375;p59"/>
          <p:cNvPicPr preferRelativeResize="0"/>
          <p:nvPr/>
        </p:nvPicPr>
        <p:blipFill>
          <a:blip r:embed="rId3">
            <a:alphaModFix/>
          </a:blip>
          <a:stretch>
            <a:fillRect/>
          </a:stretch>
        </p:blipFill>
        <p:spPr>
          <a:xfrm>
            <a:off x="3467100" y="2116425"/>
            <a:ext cx="1905000" cy="1266825"/>
          </a:xfrm>
          <a:prstGeom prst="rect">
            <a:avLst/>
          </a:prstGeom>
          <a:noFill/>
          <a:ln>
            <a:noFill/>
          </a:ln>
        </p:spPr>
      </p:pic>
      <p:pic>
        <p:nvPicPr>
          <p:cNvPr id="376" name="Google Shape;376;p59"/>
          <p:cNvPicPr preferRelativeResize="0"/>
          <p:nvPr/>
        </p:nvPicPr>
        <p:blipFill>
          <a:blip r:embed="rId4">
            <a:alphaModFix/>
          </a:blip>
          <a:stretch>
            <a:fillRect/>
          </a:stretch>
        </p:blipFill>
        <p:spPr>
          <a:xfrm>
            <a:off x="1474050" y="2312163"/>
            <a:ext cx="1036825" cy="875350"/>
          </a:xfrm>
          <a:prstGeom prst="rect">
            <a:avLst/>
          </a:prstGeom>
          <a:noFill/>
          <a:ln>
            <a:noFill/>
          </a:ln>
        </p:spPr>
      </p:pic>
      <p:pic>
        <p:nvPicPr>
          <p:cNvPr id="377" name="Google Shape;377;p59"/>
          <p:cNvPicPr preferRelativeResize="0"/>
          <p:nvPr/>
        </p:nvPicPr>
        <p:blipFill>
          <a:blip r:embed="rId5">
            <a:alphaModFix/>
          </a:blip>
          <a:stretch>
            <a:fillRect/>
          </a:stretch>
        </p:blipFill>
        <p:spPr>
          <a:xfrm>
            <a:off x="6224175" y="2579700"/>
            <a:ext cx="738600" cy="738600"/>
          </a:xfrm>
          <a:prstGeom prst="rect">
            <a:avLst/>
          </a:prstGeom>
          <a:noFill/>
          <a:ln>
            <a:noFill/>
          </a:ln>
        </p:spPr>
      </p:pic>
      <p:pic>
        <p:nvPicPr>
          <p:cNvPr id="378" name="Google Shape;378;p59"/>
          <p:cNvPicPr preferRelativeResize="0"/>
          <p:nvPr/>
        </p:nvPicPr>
        <p:blipFill>
          <a:blip r:embed="rId5">
            <a:alphaModFix/>
          </a:blip>
          <a:stretch>
            <a:fillRect/>
          </a:stretch>
        </p:blipFill>
        <p:spPr>
          <a:xfrm>
            <a:off x="7015400" y="2388850"/>
            <a:ext cx="569601" cy="5696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60"/>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The rise of AI (51mn)</a:t>
            </a:r>
            <a:endParaRPr/>
          </a:p>
        </p:txBody>
      </p:sp>
      <p:pic>
        <p:nvPicPr>
          <p:cNvPr descr="There's an AI revolution sweeping across the world. Yet few people know the real story about where this technology came from and why it suddenly took off. In this ground-breaking episode of &quot;Hello World,&quot; the story of AI's rise is told in detail for the first time, as journalist Ashlee Vance heads to the unexpected birthplace of the technology, Canada.&#10;&#10;----------&#10;&#10;Hello World is a Webby and Emmy-nominated video series from Bloomberg that invites the viewer to come on a journey across the globe to find the inventors, scientists and technologists shaping our future. Join journalist and best-selling author Ashlee Vance on a quest to find the freshest, weirdest tech creations and the beautiful freaks behind them.&#10;&#10;Watch more Hello World episodes: https://www.bloomberg.com/hello-world&#10;&#10;Bloomberg is the First Word in business news, delivering breaking news &amp; analysis, up-to-the-minute market data, features, profiles and more: http://www.bloomberg.com&#10;Connect with us on...&#10;Twitter: https://twitter.com/business&#10;Facebook: https://www.facebook.com/bloombergbusiness&#10;Instagram: https://www.instagram.com/bloombergbusiness/" id="384" name="Google Shape;384;p60" title="The Rise of AI">
            <a:hlinkClick r:id="rId3"/>
          </p:cNvPr>
          <p:cNvPicPr preferRelativeResize="0"/>
          <p:nvPr/>
        </p:nvPicPr>
        <p:blipFill>
          <a:blip r:embed="rId4">
            <a:alphaModFix/>
          </a:blip>
          <a:stretch>
            <a:fillRect/>
          </a:stretch>
        </p:blipFill>
        <p:spPr>
          <a:xfrm>
            <a:off x="425863" y="1272250"/>
            <a:ext cx="4572000" cy="3429000"/>
          </a:xfrm>
          <a:prstGeom prst="rect">
            <a:avLst/>
          </a:prstGeom>
          <a:noFill/>
          <a:ln>
            <a:noFill/>
          </a:ln>
        </p:spPr>
      </p:pic>
      <p:sp>
        <p:nvSpPr>
          <p:cNvPr id="385" name="Google Shape;385;p60"/>
          <p:cNvSpPr txBox="1"/>
          <p:nvPr/>
        </p:nvSpPr>
        <p:spPr>
          <a:xfrm>
            <a:off x="5273538" y="1272300"/>
            <a:ext cx="3444600" cy="34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100">
                <a:solidFill>
                  <a:srgbClr val="434343"/>
                </a:solidFill>
              </a:rPr>
              <a:t>Neste episódio inovador de "Hello World", a história da ascensão da IA é contada em detalhes pela primeira vez, enquanto o jornalista Ashlee Vance se dirige ao inesperado berço da tecnologia, o Canadá.</a:t>
            </a:r>
            <a:endParaRPr sz="2100">
              <a:solidFill>
                <a:srgbClr val="43434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4800"/>
              <a:t>Introduction</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62"/>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Objetivos</a:t>
            </a:r>
            <a:endParaRPr/>
          </a:p>
        </p:txBody>
      </p:sp>
      <p:sp>
        <p:nvSpPr>
          <p:cNvPr id="396" name="Google Shape;396;p62"/>
          <p:cNvSpPr txBox="1"/>
          <p:nvPr/>
        </p:nvSpPr>
        <p:spPr>
          <a:xfrm>
            <a:off x="680550" y="1292625"/>
            <a:ext cx="7782900" cy="3585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AutoNum type="arabicPeriod"/>
            </a:pPr>
            <a:r>
              <a:rPr lang="pt-BR" sz="2400">
                <a:solidFill>
                  <a:srgbClr val="434343"/>
                </a:solidFill>
              </a:rPr>
              <a:t>Reconhecer os benefícios práticos de usar o aprendizado de máquina :</a:t>
            </a:r>
            <a:endParaRPr sz="2400">
              <a:solidFill>
                <a:srgbClr val="434343"/>
              </a:solidFill>
            </a:endParaRPr>
          </a:p>
          <a:p>
            <a:pPr indent="-342900" lvl="0" marL="914400" rtl="0" algn="l">
              <a:spcBef>
                <a:spcPts val="0"/>
              </a:spcBef>
              <a:spcAft>
                <a:spcPts val="0"/>
              </a:spcAft>
              <a:buClr>
                <a:srgbClr val="434343"/>
              </a:buClr>
              <a:buSzPts val="1800"/>
              <a:buChar char="-"/>
            </a:pPr>
            <a:r>
              <a:rPr lang="pt-BR" sz="1800">
                <a:solidFill>
                  <a:srgbClr val="434343"/>
                </a:solidFill>
              </a:rPr>
              <a:t>Redução</a:t>
            </a:r>
            <a:r>
              <a:rPr lang="pt-BR" sz="1800">
                <a:solidFill>
                  <a:srgbClr val="434343"/>
                </a:solidFill>
              </a:rPr>
              <a:t> do tempo de </a:t>
            </a:r>
            <a:r>
              <a:rPr lang="pt-BR" sz="1800">
                <a:solidFill>
                  <a:srgbClr val="434343"/>
                </a:solidFill>
              </a:rPr>
              <a:t>programação</a:t>
            </a:r>
            <a:r>
              <a:rPr lang="pt-BR" sz="1800">
                <a:solidFill>
                  <a:srgbClr val="434343"/>
                </a:solidFill>
              </a:rPr>
              <a:t> </a:t>
            </a:r>
            <a:endParaRPr sz="1800">
              <a:solidFill>
                <a:srgbClr val="434343"/>
              </a:solidFill>
            </a:endParaRPr>
          </a:p>
          <a:p>
            <a:pPr indent="-342900" lvl="0" marL="914400" rtl="0" algn="l">
              <a:spcBef>
                <a:spcPts val="0"/>
              </a:spcBef>
              <a:spcAft>
                <a:spcPts val="0"/>
              </a:spcAft>
              <a:buClr>
                <a:srgbClr val="434343"/>
              </a:buClr>
              <a:buSzPts val="1800"/>
              <a:buChar char="-"/>
            </a:pPr>
            <a:r>
              <a:rPr lang="pt-BR" sz="1800">
                <a:solidFill>
                  <a:srgbClr val="434343"/>
                </a:solidFill>
              </a:rPr>
              <a:t>Personalização</a:t>
            </a:r>
            <a:r>
              <a:rPr lang="pt-BR" sz="1800">
                <a:solidFill>
                  <a:srgbClr val="434343"/>
                </a:solidFill>
              </a:rPr>
              <a:t> dos produtos</a:t>
            </a:r>
            <a:endParaRPr sz="1800">
              <a:solidFill>
                <a:srgbClr val="434343"/>
              </a:solidFill>
            </a:endParaRPr>
          </a:p>
          <a:p>
            <a:pPr indent="-342900" lvl="0" marL="914400" rtl="0" algn="l">
              <a:spcBef>
                <a:spcPts val="0"/>
              </a:spcBef>
              <a:spcAft>
                <a:spcPts val="0"/>
              </a:spcAft>
              <a:buClr>
                <a:srgbClr val="434343"/>
              </a:buClr>
              <a:buSzPts val="1800"/>
              <a:buChar char="-"/>
            </a:pPr>
            <a:r>
              <a:rPr lang="pt-BR" sz="1800">
                <a:solidFill>
                  <a:srgbClr val="434343"/>
                </a:solidFill>
              </a:rPr>
              <a:t>Executar tarefas “não programáveis”</a:t>
            </a:r>
            <a:endParaRPr sz="1800">
              <a:solidFill>
                <a:srgbClr val="434343"/>
              </a:solidFill>
            </a:endParaRPr>
          </a:p>
          <a:p>
            <a:pPr indent="0" lvl="0" marL="457200" rtl="0" algn="l">
              <a:spcBef>
                <a:spcPts val="0"/>
              </a:spcBef>
              <a:spcAft>
                <a:spcPts val="0"/>
              </a:spcAft>
              <a:buNone/>
            </a:pPr>
            <a:r>
              <a:t/>
            </a:r>
            <a:endParaRPr sz="2400">
              <a:solidFill>
                <a:srgbClr val="434343"/>
              </a:solidFill>
            </a:endParaRPr>
          </a:p>
          <a:p>
            <a:pPr indent="-381000" lvl="0" marL="457200" rtl="0" algn="l">
              <a:spcBef>
                <a:spcPts val="0"/>
              </a:spcBef>
              <a:spcAft>
                <a:spcPts val="0"/>
              </a:spcAft>
              <a:buClr>
                <a:srgbClr val="434343"/>
              </a:buClr>
              <a:buSzPts val="2400"/>
              <a:buAutoNum type="arabicPeriod"/>
            </a:pPr>
            <a:r>
              <a:rPr lang="pt-BR" sz="2400">
                <a:solidFill>
                  <a:srgbClr val="434343"/>
                </a:solidFill>
              </a:rPr>
              <a:t>Entenda a filosofia por trás do aprendizado de máquina </a:t>
            </a:r>
            <a:r>
              <a:rPr lang="pt-BR" sz="1800">
                <a:solidFill>
                  <a:srgbClr val="434343"/>
                </a:solidFill>
              </a:rPr>
              <a:t>(</a:t>
            </a:r>
            <a:r>
              <a:rPr lang="pt-BR" sz="1800">
                <a:solidFill>
                  <a:srgbClr val="434343"/>
                </a:solidFill>
              </a:rPr>
              <a:t>aprendizagem</a:t>
            </a:r>
            <a:r>
              <a:rPr lang="pt-BR" sz="1800">
                <a:solidFill>
                  <a:srgbClr val="434343"/>
                </a:solidFill>
              </a:rPr>
              <a:t> </a:t>
            </a:r>
            <a:r>
              <a:rPr lang="pt-BR" sz="1800">
                <a:solidFill>
                  <a:srgbClr val="434343"/>
                </a:solidFill>
              </a:rPr>
              <a:t>automática</a:t>
            </a:r>
            <a:r>
              <a:rPr lang="pt-BR" sz="1800">
                <a:solidFill>
                  <a:srgbClr val="434343"/>
                </a:solidFill>
              </a:rPr>
              <a:t>)</a:t>
            </a:r>
            <a:r>
              <a:rPr lang="pt-BR" sz="2400">
                <a:solidFill>
                  <a:srgbClr val="434343"/>
                </a:solidFill>
              </a:rPr>
              <a:t>.</a:t>
            </a:r>
            <a:endParaRPr sz="2400">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lang="pt-BR">
                <a:solidFill>
                  <a:srgbClr val="434343"/>
                </a:solidFill>
              </a:rPr>
              <a:t>Link : </a:t>
            </a:r>
            <a:r>
              <a:rPr lang="pt-BR" u="sng">
                <a:solidFill>
                  <a:schemeClr val="accent5"/>
                </a:solidFill>
                <a:latin typeface="Roboto"/>
                <a:ea typeface="Roboto"/>
                <a:cs typeface="Roboto"/>
                <a:sym typeface="Roboto"/>
                <a:hlinkClick r:id="rId3"/>
              </a:rPr>
              <a:t>https://developers.google.com/machine-learning/crash-course/ml-intro</a:t>
            </a:r>
            <a:r>
              <a:rPr lang="pt-BR">
                <a:solidFill>
                  <a:schemeClr val="lt1"/>
                </a:solidFill>
                <a:latin typeface="Roboto"/>
                <a:ea typeface="Roboto"/>
                <a:cs typeface="Roboto"/>
                <a:sym typeface="Roboto"/>
              </a:rPr>
              <a:t> </a:t>
            </a:r>
            <a:endParaRPr>
              <a:solidFill>
                <a:srgbClr val="43434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pic>
        <p:nvPicPr>
          <p:cNvPr descr="This video is part of Google's Machine Learning Crash Course: https://g.co/machinelearningcrashcourse&#10;&#10;Machine Learning Crash Course is a fast-paced, practical introduction to machine learning. We recommend you view the video within the course to see the accompanying slides and documentation." id="401" name="Google Shape;401;p63" title="Introducing ML">
            <a:hlinkClick r:id="rId3"/>
          </p:cNvPr>
          <p:cNvPicPr preferRelativeResize="0"/>
          <p:nvPr/>
        </p:nvPicPr>
        <p:blipFill>
          <a:blip r:embed="rId4">
            <a:alphaModFix/>
          </a:blip>
          <a:stretch>
            <a:fillRect/>
          </a:stretch>
        </p:blipFill>
        <p:spPr>
          <a:xfrm>
            <a:off x="1946563" y="552450"/>
            <a:ext cx="5250875" cy="3429000"/>
          </a:xfrm>
          <a:prstGeom prst="rect">
            <a:avLst/>
          </a:prstGeom>
          <a:noFill/>
          <a:ln>
            <a:noFill/>
          </a:ln>
        </p:spPr>
      </p:pic>
      <p:sp>
        <p:nvSpPr>
          <p:cNvPr id="402" name="Google Shape;402;p63"/>
          <p:cNvSpPr txBox="1"/>
          <p:nvPr/>
        </p:nvSpPr>
        <p:spPr>
          <a:xfrm>
            <a:off x="2026225" y="4309450"/>
            <a:ext cx="50916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u="sng">
                <a:solidFill>
                  <a:schemeClr val="hlink"/>
                </a:solidFill>
                <a:hlinkClick r:id="rId5"/>
              </a:rPr>
              <a:t>Peter Norvig</a:t>
            </a:r>
            <a:r>
              <a:rPr lang="pt-BR"/>
              <a:t> é Diretor da Pesquisa no Google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6"/>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Agenda</a:t>
            </a:r>
            <a:endParaRPr/>
          </a:p>
        </p:txBody>
      </p:sp>
      <p:sp>
        <p:nvSpPr>
          <p:cNvPr id="275" name="Google Shape;275;p46"/>
          <p:cNvSpPr txBox="1"/>
          <p:nvPr>
            <p:ph idx="1" type="body"/>
          </p:nvPr>
        </p:nvSpPr>
        <p:spPr>
          <a:xfrm>
            <a:off x="519550" y="1600700"/>
            <a:ext cx="8271300" cy="3370200"/>
          </a:xfrm>
          <a:prstGeom prst="rect">
            <a:avLst/>
          </a:prstGeom>
        </p:spPr>
        <p:txBody>
          <a:bodyPr anchorCtr="0" anchor="t" bIns="91425" lIns="91425" spcFirstLastPara="1" rIns="91425" wrap="square" tIns="91425">
            <a:noAutofit/>
          </a:bodyPr>
          <a:lstStyle/>
          <a:p>
            <a:pPr indent="-393700" lvl="0" marL="457200" rtl="0" algn="l">
              <a:lnSpc>
                <a:spcPct val="150000"/>
              </a:lnSpc>
              <a:spcBef>
                <a:spcPts val="0"/>
              </a:spcBef>
              <a:spcAft>
                <a:spcPts val="0"/>
              </a:spcAft>
              <a:buClr>
                <a:srgbClr val="434343"/>
              </a:buClr>
              <a:buSzPts val="2600"/>
              <a:buAutoNum type="arabicPeriod"/>
            </a:pPr>
            <a:r>
              <a:rPr lang="pt-BR" sz="2600">
                <a:solidFill>
                  <a:srgbClr val="434343"/>
                </a:solidFill>
              </a:rPr>
              <a:t>IA ? Machine Learning ? Deep Learning ?</a:t>
            </a:r>
            <a:endParaRPr sz="1000">
              <a:solidFill>
                <a:srgbClr val="434343"/>
              </a:solidFill>
            </a:endParaRPr>
          </a:p>
          <a:p>
            <a:pPr indent="-393700" lvl="0" marL="457200" rtl="0" algn="l">
              <a:lnSpc>
                <a:spcPct val="150000"/>
              </a:lnSpc>
              <a:spcBef>
                <a:spcPts val="0"/>
              </a:spcBef>
              <a:spcAft>
                <a:spcPts val="0"/>
              </a:spcAft>
              <a:buClr>
                <a:srgbClr val="434343"/>
              </a:buClr>
              <a:buSzPts val="2600"/>
              <a:buAutoNum type="arabicPeriod"/>
            </a:pPr>
            <a:r>
              <a:rPr lang="pt-BR" sz="2600">
                <a:solidFill>
                  <a:srgbClr val="434343"/>
                </a:solidFill>
              </a:rPr>
              <a:t>Conceitos chaves do ML</a:t>
            </a:r>
            <a:endParaRPr sz="2600">
              <a:solidFill>
                <a:srgbClr val="434343"/>
              </a:solidFill>
            </a:endParaRPr>
          </a:p>
          <a:p>
            <a:pPr indent="-393700" lvl="0" marL="457200" rtl="0" algn="l">
              <a:lnSpc>
                <a:spcPct val="150000"/>
              </a:lnSpc>
              <a:spcBef>
                <a:spcPts val="0"/>
              </a:spcBef>
              <a:spcAft>
                <a:spcPts val="0"/>
              </a:spcAft>
              <a:buClr>
                <a:srgbClr val="434343"/>
              </a:buClr>
              <a:buSzPts val="2600"/>
              <a:buAutoNum type="arabicPeriod"/>
            </a:pPr>
            <a:r>
              <a:rPr lang="pt-BR" sz="2600">
                <a:solidFill>
                  <a:srgbClr val="434343"/>
                </a:solidFill>
              </a:rPr>
              <a:t>Treinar um modelo de ML (TensorFlow)</a:t>
            </a:r>
            <a:endParaRPr sz="2600">
              <a:solidFill>
                <a:srgbClr val="434343"/>
              </a:solidFill>
            </a:endParaRPr>
          </a:p>
          <a:p>
            <a:pPr indent="0" lvl="0" marL="0" rtl="0" algn="l">
              <a:lnSpc>
                <a:spcPct val="150000"/>
              </a:lnSpc>
              <a:spcBef>
                <a:spcPts val="1600"/>
              </a:spcBef>
              <a:spcAft>
                <a:spcPts val="0"/>
              </a:spcAft>
              <a:buNone/>
            </a:pPr>
            <a:r>
              <a:t/>
            </a:r>
            <a:endParaRPr sz="1000">
              <a:solidFill>
                <a:srgbClr val="434343"/>
              </a:solidFill>
            </a:endParaRPr>
          </a:p>
          <a:p>
            <a:pPr indent="0" lvl="0" marL="0" rtl="0" algn="l">
              <a:lnSpc>
                <a:spcPct val="150000"/>
              </a:lnSpc>
              <a:spcBef>
                <a:spcPts val="1600"/>
              </a:spcBef>
              <a:spcAft>
                <a:spcPts val="1600"/>
              </a:spcAft>
              <a:buNone/>
            </a:pPr>
            <a:r>
              <a:rPr lang="pt-BR" sz="2300">
                <a:solidFill>
                  <a:srgbClr val="434343"/>
                </a:solidFill>
              </a:rPr>
              <a:t>Usamos o </a:t>
            </a:r>
            <a:r>
              <a:rPr lang="pt-BR" sz="2300" u="sng">
                <a:solidFill>
                  <a:schemeClr val="hlink"/>
                </a:solidFill>
                <a:hlinkClick r:id="rId3"/>
              </a:rPr>
              <a:t>MLCC </a:t>
            </a:r>
            <a:r>
              <a:rPr lang="pt-BR" sz="2300">
                <a:solidFill>
                  <a:srgbClr val="434343"/>
                </a:solidFill>
              </a:rPr>
              <a:t>(Machine Learning Crash Course) do Google </a:t>
            </a:r>
            <a:endParaRPr sz="2300">
              <a:solidFill>
                <a:srgbClr val="43434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pic>
        <p:nvPicPr>
          <p:cNvPr id="407" name="Google Shape;407;p64"/>
          <p:cNvPicPr preferRelativeResize="0"/>
          <p:nvPr/>
        </p:nvPicPr>
        <p:blipFill>
          <a:blip r:embed="rId3">
            <a:alphaModFix/>
          </a:blip>
          <a:stretch>
            <a:fillRect/>
          </a:stretch>
        </p:blipFill>
        <p:spPr>
          <a:xfrm>
            <a:off x="707039" y="456038"/>
            <a:ext cx="7729922" cy="4231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65"/>
          <p:cNvSpPr txBox="1"/>
          <p:nvPr>
            <p:ph type="title"/>
          </p:nvPr>
        </p:nvSpPr>
        <p:spPr>
          <a:xfrm>
            <a:off x="265500" y="1233175"/>
            <a:ext cx="4045200" cy="1482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pt-BR" strike="sngStrike">
                <a:solidFill>
                  <a:srgbClr val="434343"/>
                </a:solidFill>
              </a:rPr>
              <a:t>Programação</a:t>
            </a:r>
            <a:r>
              <a:rPr lang="pt-BR" strike="sngStrike">
                <a:solidFill>
                  <a:srgbClr val="434343"/>
                </a:solidFill>
              </a:rPr>
              <a:t> l</a:t>
            </a:r>
            <a:r>
              <a:rPr lang="pt-BR" strike="sngStrike">
                <a:solidFill>
                  <a:srgbClr val="434343"/>
                </a:solidFill>
              </a:rPr>
              <a:t>ógica</a:t>
            </a:r>
            <a:endParaRPr strike="sngStrike">
              <a:solidFill>
                <a:srgbClr val="434343"/>
              </a:solidFill>
            </a:endParaRPr>
          </a:p>
        </p:txBody>
      </p:sp>
      <p:sp>
        <p:nvSpPr>
          <p:cNvPr id="413" name="Google Shape;413;p65"/>
          <p:cNvSpPr txBox="1"/>
          <p:nvPr>
            <p:ph type="title"/>
          </p:nvPr>
        </p:nvSpPr>
        <p:spPr>
          <a:xfrm>
            <a:off x="4837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solidFill>
                  <a:srgbClr val="FFFFFF"/>
                </a:solidFill>
              </a:rPr>
              <a:t>Aprendizagem a</a:t>
            </a:r>
            <a:r>
              <a:rPr lang="pt-BR">
                <a:solidFill>
                  <a:srgbClr val="FFFFFF"/>
                </a:solidFill>
              </a:rPr>
              <a:t>utomática</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66"/>
          <p:cNvSpPr txBox="1"/>
          <p:nvPr>
            <p:ph type="title"/>
          </p:nvPr>
        </p:nvSpPr>
        <p:spPr>
          <a:xfrm>
            <a:off x="460950" y="1423650"/>
            <a:ext cx="8222100" cy="22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4800"/>
              <a:t>Framing</a:t>
            </a:r>
            <a:endParaRPr sz="4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67"/>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Objetivos</a:t>
            </a:r>
            <a:endParaRPr/>
          </a:p>
        </p:txBody>
      </p:sp>
      <p:sp>
        <p:nvSpPr>
          <p:cNvPr id="424" name="Google Shape;424;p67"/>
          <p:cNvSpPr txBox="1"/>
          <p:nvPr/>
        </p:nvSpPr>
        <p:spPr>
          <a:xfrm>
            <a:off x="680550" y="1521225"/>
            <a:ext cx="7782900" cy="3169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AutoNum type="arabicPeriod"/>
            </a:pPr>
            <a:r>
              <a:rPr lang="pt-BR" sz="2400">
                <a:solidFill>
                  <a:srgbClr val="434343"/>
                </a:solidFill>
              </a:rPr>
              <a:t>Conheça os termos fundamentais de aprendizado de máquina.</a:t>
            </a:r>
            <a:endParaRPr sz="2400">
              <a:solidFill>
                <a:srgbClr val="434343"/>
              </a:solidFill>
            </a:endParaRPr>
          </a:p>
          <a:p>
            <a:pPr indent="0" lvl="0" marL="457200" rtl="0" algn="l">
              <a:spcBef>
                <a:spcPts val="0"/>
              </a:spcBef>
              <a:spcAft>
                <a:spcPts val="0"/>
              </a:spcAft>
              <a:buNone/>
            </a:pPr>
            <a:r>
              <a:t/>
            </a:r>
            <a:endParaRPr sz="2400">
              <a:solidFill>
                <a:srgbClr val="434343"/>
              </a:solidFill>
            </a:endParaRPr>
          </a:p>
          <a:p>
            <a:pPr indent="-381000" lvl="0" marL="457200" rtl="0" algn="l">
              <a:spcBef>
                <a:spcPts val="0"/>
              </a:spcBef>
              <a:spcAft>
                <a:spcPts val="0"/>
              </a:spcAft>
              <a:buClr>
                <a:srgbClr val="434343"/>
              </a:buClr>
              <a:buSzPts val="2400"/>
              <a:buAutoNum type="arabicPeriod"/>
            </a:pPr>
            <a:r>
              <a:rPr lang="pt-BR" sz="2400">
                <a:solidFill>
                  <a:srgbClr val="434343"/>
                </a:solidFill>
              </a:rPr>
              <a:t>Explore vários usos do aprendizado de máquina.</a:t>
            </a:r>
            <a:endParaRPr sz="2400">
              <a:solidFill>
                <a:srgbClr val="434343"/>
              </a:solidFill>
            </a:endParaRPr>
          </a:p>
          <a:p>
            <a:pPr indent="0" lvl="0" marL="0" rtl="0" algn="l">
              <a:spcBef>
                <a:spcPts val="0"/>
              </a:spcBef>
              <a:spcAft>
                <a:spcPts val="0"/>
              </a:spcAft>
              <a:buNone/>
            </a:pPr>
            <a:r>
              <a:t/>
            </a:r>
            <a:endParaRPr sz="2400">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lang="pt-BR">
                <a:solidFill>
                  <a:srgbClr val="434343"/>
                </a:solidFill>
              </a:rPr>
              <a:t>Link : </a:t>
            </a:r>
            <a:r>
              <a:rPr lang="pt-BR" u="sng">
                <a:solidFill>
                  <a:schemeClr val="hlink"/>
                </a:solidFill>
                <a:latin typeface="Roboto"/>
                <a:ea typeface="Roboto"/>
                <a:cs typeface="Roboto"/>
                <a:sym typeface="Roboto"/>
                <a:hlinkClick r:id="rId3"/>
              </a:rPr>
              <a:t>https://developers.google.com/machine-learning/crash-course/framing/video-lecture</a:t>
            </a:r>
            <a:r>
              <a:rPr lang="pt-BR">
                <a:solidFill>
                  <a:srgbClr val="434343"/>
                </a:solidFill>
                <a:latin typeface="Roboto"/>
                <a:ea typeface="Roboto"/>
                <a:cs typeface="Roboto"/>
                <a:sym typeface="Roboto"/>
              </a:rPr>
              <a:t> </a:t>
            </a:r>
            <a:endParaRPr sz="2400">
              <a:solidFill>
                <a:srgbClr val="43434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pic>
        <p:nvPicPr>
          <p:cNvPr descr="This video is part of Google's Machine Learning Crash Course: https://g.co/machinelearningcrashcourse&#10;&#10;Machine Learning Crash Course is a fast-paced, practical introduction to machine learning. We recommend you view the video within the course to see the accompanying slides and documentation." id="429" name="Google Shape;429;p68" title="Framing">
            <a:hlinkClick r:id="rId3"/>
          </p:cNvPr>
          <p:cNvPicPr preferRelativeResize="0"/>
          <p:nvPr/>
        </p:nvPicPr>
        <p:blipFill>
          <a:blip r:embed="rId4">
            <a:alphaModFix/>
          </a:blip>
          <a:stretch>
            <a:fillRect/>
          </a:stretch>
        </p:blipFill>
        <p:spPr>
          <a:xfrm>
            <a:off x="1806287" y="552450"/>
            <a:ext cx="5531425" cy="3429000"/>
          </a:xfrm>
          <a:prstGeom prst="rect">
            <a:avLst/>
          </a:prstGeom>
          <a:noFill/>
          <a:ln>
            <a:noFill/>
          </a:ln>
        </p:spPr>
      </p:pic>
      <p:sp>
        <p:nvSpPr>
          <p:cNvPr id="430" name="Google Shape;430;p68"/>
          <p:cNvSpPr txBox="1"/>
          <p:nvPr/>
        </p:nvSpPr>
        <p:spPr>
          <a:xfrm>
            <a:off x="2026225" y="4309450"/>
            <a:ext cx="50916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u="sng">
                <a:solidFill>
                  <a:schemeClr val="hlink"/>
                </a:solidFill>
                <a:hlinkClick r:id="rId5"/>
              </a:rPr>
              <a:t>D. Sculley</a:t>
            </a:r>
            <a:r>
              <a:rPr lang="pt-BR"/>
              <a:t> é </a:t>
            </a:r>
            <a:r>
              <a:rPr lang="pt-BR"/>
              <a:t>Senior Staff Software Engineer no Google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9"/>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ML Terminology</a:t>
            </a:r>
            <a:endParaRPr/>
          </a:p>
        </p:txBody>
      </p:sp>
      <p:sp>
        <p:nvSpPr>
          <p:cNvPr id="436" name="Google Shape;436;p69"/>
          <p:cNvSpPr txBox="1"/>
          <p:nvPr/>
        </p:nvSpPr>
        <p:spPr>
          <a:xfrm>
            <a:off x="166250" y="1548950"/>
            <a:ext cx="8770200" cy="3345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Char char="●"/>
            </a:pPr>
            <a:r>
              <a:rPr lang="pt-BR" sz="2400">
                <a:solidFill>
                  <a:srgbClr val="434343"/>
                </a:solidFill>
              </a:rPr>
              <a:t>Supervised Learning (SL)</a:t>
            </a:r>
            <a:endParaRPr sz="2400">
              <a:solidFill>
                <a:srgbClr val="434343"/>
              </a:solidFill>
            </a:endParaRPr>
          </a:p>
          <a:p>
            <a:pPr indent="-381000" lvl="0" marL="457200" rtl="0" algn="l">
              <a:spcBef>
                <a:spcPts val="0"/>
              </a:spcBef>
              <a:spcAft>
                <a:spcPts val="0"/>
              </a:spcAft>
              <a:buClr>
                <a:srgbClr val="434343"/>
              </a:buClr>
              <a:buSzPts val="2400"/>
              <a:buChar char="●"/>
            </a:pPr>
            <a:r>
              <a:rPr lang="pt-BR" sz="2400">
                <a:solidFill>
                  <a:srgbClr val="434343"/>
                </a:solidFill>
              </a:rPr>
              <a:t>Labels</a:t>
            </a:r>
            <a:endParaRPr sz="2400">
              <a:solidFill>
                <a:srgbClr val="434343"/>
              </a:solidFill>
            </a:endParaRPr>
          </a:p>
          <a:p>
            <a:pPr indent="-381000" lvl="0" marL="457200" rtl="0" algn="l">
              <a:spcBef>
                <a:spcPts val="0"/>
              </a:spcBef>
              <a:spcAft>
                <a:spcPts val="0"/>
              </a:spcAft>
              <a:buClr>
                <a:srgbClr val="434343"/>
              </a:buClr>
              <a:buSzPts val="2400"/>
              <a:buChar char="●"/>
            </a:pPr>
            <a:r>
              <a:rPr lang="pt-BR" sz="2400">
                <a:solidFill>
                  <a:srgbClr val="434343"/>
                </a:solidFill>
              </a:rPr>
              <a:t>Features</a:t>
            </a:r>
            <a:endParaRPr sz="2400">
              <a:solidFill>
                <a:srgbClr val="434343"/>
              </a:solidFill>
            </a:endParaRPr>
          </a:p>
          <a:p>
            <a:pPr indent="-381000" lvl="0" marL="457200" rtl="0" algn="l">
              <a:spcBef>
                <a:spcPts val="0"/>
              </a:spcBef>
              <a:spcAft>
                <a:spcPts val="0"/>
              </a:spcAft>
              <a:buClr>
                <a:srgbClr val="434343"/>
              </a:buClr>
              <a:buSzPts val="2400"/>
              <a:buChar char="●"/>
            </a:pPr>
            <a:r>
              <a:rPr lang="pt-BR" sz="2400">
                <a:solidFill>
                  <a:srgbClr val="434343"/>
                </a:solidFill>
              </a:rPr>
              <a:t>Labeled or Unlabeled examples</a:t>
            </a:r>
            <a:endParaRPr sz="2400">
              <a:solidFill>
                <a:srgbClr val="434343"/>
              </a:solidFill>
            </a:endParaRPr>
          </a:p>
          <a:p>
            <a:pPr indent="-381000" lvl="0" marL="457200" rtl="0" algn="l">
              <a:spcBef>
                <a:spcPts val="0"/>
              </a:spcBef>
              <a:spcAft>
                <a:spcPts val="0"/>
              </a:spcAft>
              <a:buClr>
                <a:srgbClr val="434343"/>
              </a:buClr>
              <a:buSzPts val="2400"/>
              <a:buChar char="●"/>
            </a:pPr>
            <a:r>
              <a:rPr lang="pt-BR" sz="2400">
                <a:solidFill>
                  <a:srgbClr val="434343"/>
                </a:solidFill>
              </a:rPr>
              <a:t>Models (training, learning, inferences)</a:t>
            </a:r>
            <a:endParaRPr sz="2400">
              <a:solidFill>
                <a:srgbClr val="434343"/>
              </a:solidFill>
            </a:endParaRPr>
          </a:p>
          <a:p>
            <a:pPr indent="-381000" lvl="0" marL="457200" rtl="0" algn="l">
              <a:spcBef>
                <a:spcPts val="0"/>
              </a:spcBef>
              <a:spcAft>
                <a:spcPts val="0"/>
              </a:spcAft>
              <a:buClr>
                <a:srgbClr val="434343"/>
              </a:buClr>
              <a:buSzPts val="2400"/>
              <a:buChar char="●"/>
            </a:pPr>
            <a:r>
              <a:rPr lang="pt-BR" sz="2400">
                <a:solidFill>
                  <a:srgbClr val="434343"/>
                </a:solidFill>
              </a:rPr>
              <a:t>Regressão</a:t>
            </a:r>
            <a:r>
              <a:rPr lang="pt-BR" sz="2400">
                <a:solidFill>
                  <a:srgbClr val="434343"/>
                </a:solidFill>
              </a:rPr>
              <a:t> vs </a:t>
            </a:r>
            <a:r>
              <a:rPr lang="pt-BR" sz="2400">
                <a:solidFill>
                  <a:srgbClr val="434343"/>
                </a:solidFill>
              </a:rPr>
              <a:t>Classificação</a:t>
            </a:r>
            <a:endParaRPr sz="2400">
              <a:solidFill>
                <a:srgbClr val="434343"/>
              </a:solidFill>
            </a:endParaRPr>
          </a:p>
          <a:p>
            <a:pPr indent="0" lvl="0" marL="0" rtl="0" algn="l">
              <a:spcBef>
                <a:spcPts val="0"/>
              </a:spcBef>
              <a:spcAft>
                <a:spcPts val="0"/>
              </a:spcAft>
              <a:buNone/>
            </a:pPr>
            <a:r>
              <a:t/>
            </a:r>
            <a:endParaRPr sz="3000">
              <a:solidFill>
                <a:srgbClr val="434343"/>
              </a:solidFill>
            </a:endParaRPr>
          </a:p>
          <a:p>
            <a:pPr indent="0" lvl="0" marL="0" rtl="0" algn="l">
              <a:spcBef>
                <a:spcPts val="0"/>
              </a:spcBef>
              <a:spcAft>
                <a:spcPts val="0"/>
              </a:spcAft>
              <a:buNone/>
            </a:pPr>
            <a:r>
              <a:rPr lang="pt-BR">
                <a:solidFill>
                  <a:srgbClr val="434343"/>
                </a:solidFill>
              </a:rPr>
              <a:t>Recursos : </a:t>
            </a:r>
            <a:r>
              <a:rPr lang="pt-BR" u="sng">
                <a:solidFill>
                  <a:schemeClr val="hlink"/>
                </a:solidFill>
                <a:hlinkClick r:id="rId3"/>
              </a:rPr>
              <a:t>https://developers.google.com/machine-learning/crash-course/framing/ml-terminology</a:t>
            </a:r>
            <a:endParaRPr>
              <a:solidFill>
                <a:srgbClr val="43434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70"/>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Check Your Understanding</a:t>
            </a:r>
            <a:endParaRPr/>
          </a:p>
        </p:txBody>
      </p:sp>
      <p:sp>
        <p:nvSpPr>
          <p:cNvPr id="442" name="Google Shape;442;p70"/>
          <p:cNvSpPr txBox="1"/>
          <p:nvPr/>
        </p:nvSpPr>
        <p:spPr>
          <a:xfrm>
            <a:off x="166250" y="1548950"/>
            <a:ext cx="8770200" cy="3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434343"/>
                </a:solidFill>
              </a:rPr>
              <a:t>Exercícios : </a:t>
            </a:r>
            <a:r>
              <a:rPr lang="pt-BR" u="sng">
                <a:solidFill>
                  <a:schemeClr val="hlink"/>
                </a:solidFill>
                <a:hlinkClick r:id="rId3"/>
              </a:rPr>
              <a:t>https://developers.google.com/machine-learning/crash-course/framing/check-your-understanding</a:t>
            </a:r>
            <a:r>
              <a:rPr lang="pt-BR">
                <a:solidFill>
                  <a:srgbClr val="434343"/>
                </a:solidFill>
              </a:rPr>
              <a:t> </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lang="pt-BR" sz="2400">
                <a:solidFill>
                  <a:srgbClr val="434343"/>
                </a:solidFill>
              </a:rPr>
              <a:t>Supervised learning</a:t>
            </a:r>
            <a:endParaRPr sz="2400">
              <a:solidFill>
                <a:srgbClr val="434343"/>
              </a:solidFill>
            </a:endParaRPr>
          </a:p>
          <a:p>
            <a:pPr indent="0" lvl="0" marL="0" rtl="0" algn="l">
              <a:spcBef>
                <a:spcPts val="0"/>
              </a:spcBef>
              <a:spcAft>
                <a:spcPts val="0"/>
              </a:spcAft>
              <a:buNone/>
            </a:pPr>
            <a:r>
              <a:t/>
            </a:r>
            <a:endParaRPr sz="2400">
              <a:solidFill>
                <a:srgbClr val="434343"/>
              </a:solidFill>
            </a:endParaRPr>
          </a:p>
          <a:p>
            <a:pPr indent="0" lvl="0" marL="0" rtl="0" algn="l">
              <a:spcBef>
                <a:spcPts val="0"/>
              </a:spcBef>
              <a:spcAft>
                <a:spcPts val="0"/>
              </a:spcAft>
              <a:buNone/>
            </a:pPr>
            <a:r>
              <a:rPr lang="pt-BR" sz="2400">
                <a:solidFill>
                  <a:srgbClr val="434343"/>
                </a:solidFill>
              </a:rPr>
              <a:t>Features and Labels</a:t>
            </a:r>
            <a:endParaRPr sz="2400">
              <a:solidFill>
                <a:srgbClr val="43434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71"/>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SL | Learning from AB mapping</a:t>
            </a:r>
            <a:endParaRPr/>
          </a:p>
        </p:txBody>
      </p:sp>
      <p:pic>
        <p:nvPicPr>
          <p:cNvPr id="448" name="Google Shape;448;p71"/>
          <p:cNvPicPr preferRelativeResize="0"/>
          <p:nvPr/>
        </p:nvPicPr>
        <p:blipFill>
          <a:blip r:embed="rId3">
            <a:alphaModFix/>
          </a:blip>
          <a:stretch>
            <a:fillRect/>
          </a:stretch>
        </p:blipFill>
        <p:spPr>
          <a:xfrm>
            <a:off x="1106400" y="1457750"/>
            <a:ext cx="6931201" cy="3262625"/>
          </a:xfrm>
          <a:prstGeom prst="rect">
            <a:avLst/>
          </a:prstGeom>
          <a:noFill/>
          <a:ln>
            <a:noFill/>
          </a:ln>
        </p:spPr>
      </p:pic>
      <p:cxnSp>
        <p:nvCxnSpPr>
          <p:cNvPr id="449" name="Google Shape;449;p71"/>
          <p:cNvCxnSpPr/>
          <p:nvPr/>
        </p:nvCxnSpPr>
        <p:spPr>
          <a:xfrm>
            <a:off x="1914525" y="2200275"/>
            <a:ext cx="2085900" cy="0"/>
          </a:xfrm>
          <a:prstGeom prst="straightConnector1">
            <a:avLst/>
          </a:prstGeom>
          <a:noFill/>
          <a:ln cap="flat" cmpd="sng" w="9525">
            <a:solidFill>
              <a:schemeClr val="dk1"/>
            </a:solidFill>
            <a:prstDash val="solid"/>
            <a:round/>
            <a:headEnd len="med" w="med" type="none"/>
            <a:tailEnd len="med" w="med" type="triangle"/>
          </a:ln>
        </p:spPr>
      </p:cxnSp>
      <p:sp>
        <p:nvSpPr>
          <p:cNvPr id="450" name="Google Shape;450;p71"/>
          <p:cNvSpPr/>
          <p:nvPr/>
        </p:nvSpPr>
        <p:spPr>
          <a:xfrm>
            <a:off x="2552700" y="2007875"/>
            <a:ext cx="695400" cy="352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rgbClr val="FFFFFF"/>
                </a:solidFill>
              </a:rPr>
              <a:t>IA</a:t>
            </a:r>
            <a:endParaRPr>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72"/>
          <p:cNvSpPr txBox="1"/>
          <p:nvPr>
            <p:ph type="title"/>
          </p:nvPr>
        </p:nvSpPr>
        <p:spPr>
          <a:xfrm>
            <a:off x="475500" y="663100"/>
            <a:ext cx="82221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solidFill>
                  <a:schemeClr val="dk1"/>
                </a:solidFill>
              </a:rPr>
              <a:t>99%</a:t>
            </a:r>
            <a:endParaRPr>
              <a:solidFill>
                <a:schemeClr val="dk1"/>
              </a:solidFill>
            </a:endParaRPr>
          </a:p>
        </p:txBody>
      </p:sp>
      <p:sp>
        <p:nvSpPr>
          <p:cNvPr id="456" name="Google Shape;456;p72"/>
          <p:cNvSpPr txBox="1"/>
          <p:nvPr>
            <p:ph idx="1" type="body"/>
          </p:nvPr>
        </p:nvSpPr>
        <p:spPr>
          <a:xfrm>
            <a:off x="475500" y="2709200"/>
            <a:ext cx="8222100" cy="177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sz="4800">
                <a:solidFill>
                  <a:srgbClr val="434343"/>
                </a:solidFill>
              </a:rPr>
              <a:t>Supervised Learning</a:t>
            </a:r>
            <a:endParaRPr sz="4800">
              <a:solidFill>
                <a:srgbClr val="434343"/>
              </a:solidFill>
            </a:endParaRPr>
          </a:p>
          <a:p>
            <a:pPr indent="0" lvl="0" marL="0" rtl="0" algn="ctr">
              <a:spcBef>
                <a:spcPts val="1600"/>
              </a:spcBef>
              <a:spcAft>
                <a:spcPts val="1600"/>
              </a:spcAft>
              <a:buNone/>
            </a:pPr>
            <a:r>
              <a:rPr lang="pt-BR" sz="2400">
                <a:solidFill>
                  <a:srgbClr val="434343"/>
                </a:solidFill>
              </a:rPr>
              <a:t>(learning from A ---&gt; B mapping)</a:t>
            </a:r>
            <a:endParaRPr sz="2400">
              <a:solidFill>
                <a:srgbClr val="43434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73"/>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IA = aprendizagem automática com dados</a:t>
            </a:r>
            <a:endParaRPr/>
          </a:p>
        </p:txBody>
      </p:sp>
      <p:sp>
        <p:nvSpPr>
          <p:cNvPr id="462" name="Google Shape;462;p73"/>
          <p:cNvSpPr txBox="1"/>
          <p:nvPr>
            <p:ph type="title"/>
          </p:nvPr>
        </p:nvSpPr>
        <p:spPr>
          <a:xfrm>
            <a:off x="639900" y="1832950"/>
            <a:ext cx="7864200" cy="1807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pt-BR" sz="2400">
                <a:solidFill>
                  <a:srgbClr val="434343"/>
                </a:solidFill>
              </a:rPr>
              <a:t>A IA automatiza a decisão... </a:t>
            </a:r>
            <a:endParaRPr sz="2400">
              <a:solidFill>
                <a:srgbClr val="434343"/>
              </a:solidFill>
            </a:endParaRPr>
          </a:p>
          <a:p>
            <a:pPr indent="0" lvl="0" marL="0" rtl="0" algn="l">
              <a:lnSpc>
                <a:spcPct val="115000"/>
              </a:lnSpc>
              <a:spcBef>
                <a:spcPts val="1600"/>
              </a:spcBef>
              <a:spcAft>
                <a:spcPts val="1600"/>
              </a:spcAft>
              <a:buNone/>
            </a:pPr>
            <a:r>
              <a:rPr lang="pt-BR" sz="2400">
                <a:solidFill>
                  <a:schemeClr val="dk1"/>
                </a:solidFill>
              </a:rPr>
              <a:t>pelo treinamento supervisionado das máquinas                 a aprender a partir de dados rotulados. </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graphicFrame>
        <p:nvGraphicFramePr>
          <p:cNvPr id="280" name="Google Shape;280;p47"/>
          <p:cNvGraphicFramePr/>
          <p:nvPr/>
        </p:nvGraphicFramePr>
        <p:xfrm>
          <a:off x="1903350" y="286725"/>
          <a:ext cx="3000000" cy="3000000"/>
        </p:xfrm>
        <a:graphic>
          <a:graphicData uri="http://schemas.openxmlformats.org/drawingml/2006/table">
            <a:tbl>
              <a:tblPr>
                <a:noFill/>
                <a:tableStyleId>{D23A9460-6336-41AF-A4DB-A0D37A438078}</a:tableStyleId>
              </a:tblPr>
              <a:tblGrid>
                <a:gridCol w="859875"/>
                <a:gridCol w="4477425"/>
              </a:tblGrid>
              <a:tr h="750150">
                <a:tc>
                  <a:txBody>
                    <a:bodyPr>
                      <a:noAutofit/>
                    </a:bodyPr>
                    <a:lstStyle/>
                    <a:p>
                      <a:pPr indent="0" lvl="0" marL="0" rtl="0" algn="ctr">
                        <a:spcBef>
                          <a:spcPts val="0"/>
                        </a:spcBef>
                        <a:spcAft>
                          <a:spcPts val="0"/>
                        </a:spcAft>
                        <a:buNone/>
                      </a:pPr>
                      <a:r>
                        <a:rPr b="1" lang="pt-BR" sz="1200">
                          <a:latin typeface="Roboto"/>
                          <a:ea typeface="Roboto"/>
                          <a:cs typeface="Roboto"/>
                          <a:sym typeface="Roboto"/>
                        </a:rPr>
                        <a:t>30 min  </a:t>
                      </a:r>
                      <a:endParaRPr b="1"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6A843"/>
                    </a:solidFill>
                  </a:tcPr>
                </a:tc>
                <a:tc>
                  <a:txBody>
                    <a:bodyPr>
                      <a:noAutofit/>
                    </a:bodyPr>
                    <a:lstStyle/>
                    <a:p>
                      <a:pPr indent="-304800" lvl="0" marL="457200" rtl="0" algn="l">
                        <a:spcBef>
                          <a:spcPts val="0"/>
                        </a:spcBef>
                        <a:spcAft>
                          <a:spcPts val="0"/>
                        </a:spcAft>
                        <a:buClr>
                          <a:srgbClr val="FFFFFF"/>
                        </a:buClr>
                        <a:buSzPts val="1200"/>
                        <a:buFont typeface="Roboto"/>
                        <a:buChar char="●"/>
                      </a:pPr>
                      <a:r>
                        <a:rPr lang="pt-BR" sz="1200">
                          <a:solidFill>
                            <a:srgbClr val="FFFFFF"/>
                          </a:solidFill>
                          <a:latin typeface="Roboto"/>
                          <a:ea typeface="Roboto"/>
                          <a:cs typeface="Roboto"/>
                          <a:sym typeface="Roboto"/>
                        </a:rPr>
                        <a:t>Meet and Greet</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lang="pt-BR" sz="1200">
                          <a:solidFill>
                            <a:srgbClr val="FFFFFF"/>
                          </a:solidFill>
                          <a:latin typeface="Roboto"/>
                          <a:ea typeface="Roboto"/>
                          <a:cs typeface="Roboto"/>
                          <a:sym typeface="Roboto"/>
                        </a:rPr>
                        <a:t>Make sure everyone has a laptop</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lang="pt-BR" sz="1200">
                          <a:solidFill>
                            <a:srgbClr val="FFFFFF"/>
                          </a:solidFill>
                          <a:latin typeface="Roboto"/>
                          <a:ea typeface="Roboto"/>
                          <a:cs typeface="Roboto"/>
                          <a:sym typeface="Roboto"/>
                        </a:rPr>
                        <a:t>Prerequisites check.</a:t>
                      </a:r>
                      <a:endParaRPr sz="1200">
                        <a:solidFill>
                          <a:srgbClr val="FFFFFF"/>
                        </a:solidFill>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F6A843"/>
                      </a:solidFill>
                      <a:prstDash val="solid"/>
                      <a:round/>
                      <a:headEnd len="sm" w="sm" type="none"/>
                      <a:tailEnd len="sm" w="sm" type="none"/>
                    </a:lnR>
                    <a:lnT cap="flat" cmpd="sng" w="9525">
                      <a:solidFill>
                        <a:srgbClr val="F6A843"/>
                      </a:solidFill>
                      <a:prstDash val="solid"/>
                      <a:round/>
                      <a:headEnd len="sm" w="sm" type="none"/>
                      <a:tailEnd len="sm" w="sm" type="none"/>
                    </a:lnT>
                    <a:lnB cap="flat" cmpd="sng" w="9525">
                      <a:solidFill>
                        <a:srgbClr val="F6A843"/>
                      </a:solidFill>
                      <a:prstDash val="solid"/>
                      <a:round/>
                      <a:headEnd len="sm" w="sm" type="none"/>
                      <a:tailEnd len="sm" w="sm" type="none"/>
                    </a:lnB>
                    <a:solidFill>
                      <a:srgbClr val="000000"/>
                    </a:solidFill>
                  </a:tcPr>
                </a:tc>
              </a:tr>
              <a:tr h="892375">
                <a:tc>
                  <a:txBody>
                    <a:bodyPr>
                      <a:noAutofit/>
                    </a:bodyPr>
                    <a:lstStyle/>
                    <a:p>
                      <a:pPr indent="0" lvl="0" marL="0" rtl="0" algn="ctr">
                        <a:spcBef>
                          <a:spcPts val="0"/>
                        </a:spcBef>
                        <a:spcAft>
                          <a:spcPts val="0"/>
                        </a:spcAft>
                        <a:buNone/>
                      </a:pPr>
                      <a:r>
                        <a:rPr b="1" lang="pt-BR" sz="1200">
                          <a:latin typeface="Roboto"/>
                          <a:ea typeface="Roboto"/>
                          <a:cs typeface="Roboto"/>
                          <a:sym typeface="Roboto"/>
                        </a:rPr>
                        <a:t>10 min</a:t>
                      </a:r>
                      <a:endParaRPr b="1"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6A843"/>
                    </a:solidFill>
                  </a:tcPr>
                </a:tc>
                <a:tc>
                  <a:txBody>
                    <a:bodyPr>
                      <a:noAutofit/>
                    </a:bodyPr>
                    <a:lstStyle/>
                    <a:p>
                      <a:pPr indent="0" lvl="0" marL="0" rtl="0" algn="l">
                        <a:spcBef>
                          <a:spcPts val="0"/>
                        </a:spcBef>
                        <a:spcAft>
                          <a:spcPts val="0"/>
                        </a:spcAft>
                        <a:buNone/>
                      </a:pPr>
                      <a:r>
                        <a:rPr lang="pt-BR" sz="1200">
                          <a:solidFill>
                            <a:srgbClr val="FFFFFF"/>
                          </a:solidFill>
                          <a:latin typeface="Roboto"/>
                          <a:ea typeface="Roboto"/>
                          <a:cs typeface="Roboto"/>
                          <a:sym typeface="Roboto"/>
                        </a:rPr>
                        <a:t>Overview of MLCC</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lang="pt-BR" sz="1200">
                          <a:solidFill>
                            <a:srgbClr val="FFFFFF"/>
                          </a:solidFill>
                          <a:latin typeface="Roboto"/>
                          <a:ea typeface="Roboto"/>
                          <a:cs typeface="Roboto"/>
                          <a:sym typeface="Roboto"/>
                        </a:rPr>
                        <a:t>Briefly explain target audience</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lang="pt-BR" sz="1200">
                          <a:solidFill>
                            <a:srgbClr val="FFFFFF"/>
                          </a:solidFill>
                          <a:latin typeface="Roboto"/>
                          <a:ea typeface="Roboto"/>
                          <a:cs typeface="Roboto"/>
                          <a:sym typeface="Roboto"/>
                        </a:rPr>
                        <a:t>topics and scope of course</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lang="pt-BR" sz="1200">
                          <a:solidFill>
                            <a:srgbClr val="FFFFFF"/>
                          </a:solidFill>
                          <a:latin typeface="Roboto"/>
                          <a:ea typeface="Roboto"/>
                          <a:cs typeface="Roboto"/>
                          <a:sym typeface="Roboto"/>
                        </a:rPr>
                        <a:t>modality of content (videos, docs, Playground, Colab exercises)</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pt-BR" sz="1200">
                          <a:solidFill>
                            <a:srgbClr val="FFFFFF"/>
                          </a:solidFill>
                          <a:latin typeface="Roboto"/>
                          <a:ea typeface="Roboto"/>
                          <a:cs typeface="Roboto"/>
                          <a:sym typeface="Roboto"/>
                        </a:rPr>
                        <a:t>Then watch Intro to ML module video as a group.</a:t>
                      </a:r>
                      <a:endParaRPr sz="1200">
                        <a:solidFill>
                          <a:srgbClr val="FFFFFF"/>
                        </a:solidFill>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F6A843"/>
                      </a:solidFill>
                      <a:prstDash val="solid"/>
                      <a:round/>
                      <a:headEnd len="sm" w="sm" type="none"/>
                      <a:tailEnd len="sm" w="sm" type="none"/>
                    </a:lnR>
                    <a:lnT cap="flat" cmpd="sng" w="9525">
                      <a:solidFill>
                        <a:srgbClr val="F6A843"/>
                      </a:solidFill>
                      <a:prstDash val="solid"/>
                      <a:round/>
                      <a:headEnd len="sm" w="sm" type="none"/>
                      <a:tailEnd len="sm" w="sm" type="none"/>
                    </a:lnT>
                    <a:lnB cap="flat" cmpd="sng" w="9525">
                      <a:solidFill>
                        <a:srgbClr val="F6A843"/>
                      </a:solidFill>
                      <a:prstDash val="solid"/>
                      <a:round/>
                      <a:headEnd len="sm" w="sm" type="none"/>
                      <a:tailEnd len="sm" w="sm" type="none"/>
                    </a:lnB>
                    <a:solidFill>
                      <a:srgbClr val="000000"/>
                    </a:solidFill>
                  </a:tcPr>
                </a:tc>
              </a:tr>
              <a:tr h="1266825">
                <a:tc>
                  <a:txBody>
                    <a:bodyPr>
                      <a:noAutofit/>
                    </a:bodyPr>
                    <a:lstStyle/>
                    <a:p>
                      <a:pPr indent="0" lvl="0" marL="0" rtl="0" algn="ctr">
                        <a:spcBef>
                          <a:spcPts val="0"/>
                        </a:spcBef>
                        <a:spcAft>
                          <a:spcPts val="0"/>
                        </a:spcAft>
                        <a:buNone/>
                      </a:pPr>
                      <a:r>
                        <a:rPr b="1" lang="pt-BR" sz="1200">
                          <a:latin typeface="Roboto"/>
                          <a:ea typeface="Roboto"/>
                          <a:cs typeface="Roboto"/>
                          <a:sym typeface="Roboto"/>
                        </a:rPr>
                        <a:t>95 min </a:t>
                      </a:r>
                      <a:endParaRPr b="1"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6A843"/>
                    </a:solidFill>
                  </a:tcPr>
                </a:tc>
                <a:tc>
                  <a:txBody>
                    <a:bodyPr>
                      <a:noAutofit/>
                    </a:bodyPr>
                    <a:lstStyle/>
                    <a:p>
                      <a:pPr indent="0" lvl="0" marL="0" rtl="0" algn="l">
                        <a:spcBef>
                          <a:spcPts val="0"/>
                        </a:spcBef>
                        <a:spcAft>
                          <a:spcPts val="0"/>
                        </a:spcAft>
                        <a:buNone/>
                      </a:pPr>
                      <a:r>
                        <a:rPr lang="pt-BR" sz="1200">
                          <a:solidFill>
                            <a:srgbClr val="FFFFFF"/>
                          </a:solidFill>
                          <a:latin typeface="Roboto"/>
                          <a:ea typeface="Roboto"/>
                          <a:cs typeface="Roboto"/>
                          <a:sym typeface="Roboto"/>
                        </a:rPr>
                        <a:t>Discuss material together of next three modules of MLCC:</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lang="pt-BR" sz="1200">
                          <a:solidFill>
                            <a:srgbClr val="FFFFFF"/>
                          </a:solidFill>
                          <a:latin typeface="Roboto"/>
                          <a:ea typeface="Roboto"/>
                          <a:cs typeface="Roboto"/>
                          <a:sym typeface="Roboto"/>
                        </a:rPr>
                        <a:t>Framing</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lang="pt-BR" sz="1200">
                          <a:solidFill>
                            <a:srgbClr val="FFFFFF"/>
                          </a:solidFill>
                          <a:latin typeface="Roboto"/>
                          <a:ea typeface="Roboto"/>
                          <a:cs typeface="Roboto"/>
                          <a:sym typeface="Roboto"/>
                        </a:rPr>
                        <a:t>Descending into ML</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lang="pt-BR" sz="1200">
                          <a:solidFill>
                            <a:srgbClr val="FFFFFF"/>
                          </a:solidFill>
                          <a:latin typeface="Roboto"/>
                          <a:ea typeface="Roboto"/>
                          <a:cs typeface="Roboto"/>
                          <a:sym typeface="Roboto"/>
                        </a:rPr>
                        <a:t>Reducing Loss</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200">
                        <a:solidFill>
                          <a:srgbClr val="FFFFFF"/>
                        </a:solidFill>
                        <a:latin typeface="Roboto"/>
                        <a:ea typeface="Roboto"/>
                        <a:cs typeface="Roboto"/>
                        <a:sym typeface="Roboto"/>
                      </a:endParaRPr>
                    </a:p>
                    <a:p>
                      <a:pPr indent="0" lvl="0" marL="0" rtl="0" algn="l">
                        <a:spcBef>
                          <a:spcPts val="0"/>
                        </a:spcBef>
                        <a:spcAft>
                          <a:spcPts val="0"/>
                        </a:spcAft>
                        <a:buNone/>
                      </a:pPr>
                      <a:r>
                        <a:rPr lang="pt-BR" sz="1200">
                          <a:solidFill>
                            <a:srgbClr val="FFFFFF"/>
                          </a:solidFill>
                          <a:latin typeface="Roboto"/>
                          <a:ea typeface="Roboto"/>
                          <a:cs typeface="Roboto"/>
                          <a:sym typeface="Roboto"/>
                        </a:rPr>
                        <a:t>Split into pairs to do the CYU and Playground exercises</a:t>
                      </a:r>
                      <a:endParaRPr sz="1200">
                        <a:solidFill>
                          <a:srgbClr val="FFFFFF"/>
                        </a:solidFill>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F6A843"/>
                      </a:solidFill>
                      <a:prstDash val="solid"/>
                      <a:round/>
                      <a:headEnd len="sm" w="sm" type="none"/>
                      <a:tailEnd len="sm" w="sm" type="none"/>
                    </a:lnR>
                    <a:lnT cap="flat" cmpd="sng" w="9525">
                      <a:solidFill>
                        <a:srgbClr val="F6A843"/>
                      </a:solidFill>
                      <a:prstDash val="solid"/>
                      <a:round/>
                      <a:headEnd len="sm" w="sm" type="none"/>
                      <a:tailEnd len="sm" w="sm" type="none"/>
                    </a:lnT>
                    <a:lnB cap="flat" cmpd="sng" w="9525">
                      <a:solidFill>
                        <a:srgbClr val="F6A843"/>
                      </a:solidFill>
                      <a:prstDash val="solid"/>
                      <a:round/>
                      <a:headEnd len="sm" w="sm" type="none"/>
                      <a:tailEnd len="sm" w="sm" type="none"/>
                    </a:lnB>
                    <a:solidFill>
                      <a:srgbClr val="000000"/>
                    </a:solidFill>
                  </a:tcPr>
                </a:tc>
              </a:tr>
              <a:tr h="415550">
                <a:tc>
                  <a:txBody>
                    <a:bodyPr>
                      <a:noAutofit/>
                    </a:bodyPr>
                    <a:lstStyle/>
                    <a:p>
                      <a:pPr indent="0" lvl="0" marL="0" rtl="0" algn="ctr">
                        <a:spcBef>
                          <a:spcPts val="0"/>
                        </a:spcBef>
                        <a:spcAft>
                          <a:spcPts val="0"/>
                        </a:spcAft>
                        <a:buNone/>
                      </a:pPr>
                      <a:r>
                        <a:rPr b="1" lang="pt-BR" sz="1200">
                          <a:latin typeface="Roboto"/>
                          <a:ea typeface="Roboto"/>
                          <a:cs typeface="Roboto"/>
                          <a:sym typeface="Roboto"/>
                        </a:rPr>
                        <a:t>15 min</a:t>
                      </a:r>
                      <a:endParaRPr b="1"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6A843"/>
                    </a:solidFill>
                  </a:tcPr>
                </a:tc>
                <a:tc>
                  <a:txBody>
                    <a:bodyPr>
                      <a:noAutofit/>
                    </a:bodyPr>
                    <a:lstStyle/>
                    <a:p>
                      <a:pPr indent="0" lvl="0" marL="0" rtl="0" algn="l">
                        <a:spcBef>
                          <a:spcPts val="0"/>
                        </a:spcBef>
                        <a:spcAft>
                          <a:spcPts val="0"/>
                        </a:spcAft>
                        <a:buNone/>
                      </a:pPr>
                      <a:r>
                        <a:rPr lang="pt-BR" sz="1200">
                          <a:solidFill>
                            <a:srgbClr val="FFFFFF"/>
                          </a:solidFill>
                          <a:latin typeface="Roboto"/>
                          <a:ea typeface="Roboto"/>
                          <a:cs typeface="Roboto"/>
                          <a:sym typeface="Roboto"/>
                        </a:rPr>
                        <a:t>Break</a:t>
                      </a:r>
                      <a:endParaRPr sz="1200">
                        <a:solidFill>
                          <a:srgbClr val="FFFFFF"/>
                        </a:solidFill>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F6A843"/>
                      </a:solidFill>
                      <a:prstDash val="solid"/>
                      <a:round/>
                      <a:headEnd len="sm" w="sm" type="none"/>
                      <a:tailEnd len="sm" w="sm" type="none"/>
                    </a:lnR>
                    <a:lnT cap="flat" cmpd="sng" w="9525">
                      <a:solidFill>
                        <a:srgbClr val="F6A843"/>
                      </a:solidFill>
                      <a:prstDash val="solid"/>
                      <a:round/>
                      <a:headEnd len="sm" w="sm" type="none"/>
                      <a:tailEnd len="sm" w="sm" type="none"/>
                    </a:lnT>
                    <a:lnB cap="flat" cmpd="sng" w="9525">
                      <a:solidFill>
                        <a:srgbClr val="F6A843"/>
                      </a:solidFill>
                      <a:prstDash val="solid"/>
                      <a:round/>
                      <a:headEnd len="sm" w="sm" type="none"/>
                      <a:tailEnd len="sm" w="sm" type="none"/>
                    </a:lnB>
                    <a:solidFill>
                      <a:srgbClr val="000000"/>
                    </a:solidFill>
                  </a:tcPr>
                </a:tc>
              </a:tr>
              <a:tr h="594750">
                <a:tc>
                  <a:txBody>
                    <a:bodyPr>
                      <a:noAutofit/>
                    </a:bodyPr>
                    <a:lstStyle/>
                    <a:p>
                      <a:pPr indent="0" lvl="0" marL="0" rtl="0" algn="ctr">
                        <a:spcBef>
                          <a:spcPts val="0"/>
                        </a:spcBef>
                        <a:spcAft>
                          <a:spcPts val="0"/>
                        </a:spcAft>
                        <a:buNone/>
                      </a:pPr>
                      <a:r>
                        <a:rPr b="1" lang="pt-BR" sz="1200">
                          <a:latin typeface="Roboto"/>
                          <a:ea typeface="Roboto"/>
                          <a:cs typeface="Roboto"/>
                          <a:sym typeface="Roboto"/>
                        </a:rPr>
                        <a:t>90 min</a:t>
                      </a:r>
                      <a:endParaRPr b="1" sz="1200">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F6A843"/>
                    </a:solidFill>
                  </a:tcPr>
                </a:tc>
                <a:tc>
                  <a:txBody>
                    <a:bodyPr>
                      <a:noAutofit/>
                    </a:bodyPr>
                    <a:lstStyle/>
                    <a:p>
                      <a:pPr indent="0" lvl="0" marL="0" rtl="0" algn="l">
                        <a:spcBef>
                          <a:spcPts val="0"/>
                        </a:spcBef>
                        <a:spcAft>
                          <a:spcPts val="0"/>
                        </a:spcAft>
                        <a:buNone/>
                      </a:pPr>
                      <a:r>
                        <a:rPr lang="pt-BR" sz="1200">
                          <a:solidFill>
                            <a:srgbClr val="FFFFFF"/>
                          </a:solidFill>
                          <a:latin typeface="Roboto"/>
                          <a:ea typeface="Roboto"/>
                          <a:cs typeface="Roboto"/>
                          <a:sym typeface="Roboto"/>
                        </a:rPr>
                        <a:t>Watch First Steps with TF video and do the 5 exercises in the module</a:t>
                      </a:r>
                      <a:endParaRPr sz="1200">
                        <a:solidFill>
                          <a:srgbClr val="FFFFFF"/>
                        </a:solidFill>
                        <a:latin typeface="Roboto"/>
                        <a:ea typeface="Roboto"/>
                        <a:cs typeface="Roboto"/>
                        <a:sym typeface="Roboto"/>
                      </a:endParaRPr>
                    </a:p>
                  </a:txBody>
                  <a:tcPr marT="91425" marB="91425" marR="91425" marL="91425">
                    <a:lnL cap="flat" cmpd="sng" w="9525">
                      <a:solidFill>
                        <a:srgbClr val="666666"/>
                      </a:solidFill>
                      <a:prstDash val="solid"/>
                      <a:round/>
                      <a:headEnd len="sm" w="sm" type="none"/>
                      <a:tailEnd len="sm" w="sm" type="none"/>
                    </a:lnL>
                    <a:lnR cap="flat" cmpd="sng" w="9525">
                      <a:solidFill>
                        <a:srgbClr val="F6A843"/>
                      </a:solidFill>
                      <a:prstDash val="solid"/>
                      <a:round/>
                      <a:headEnd len="sm" w="sm" type="none"/>
                      <a:tailEnd len="sm" w="sm" type="none"/>
                    </a:lnR>
                    <a:lnT cap="flat" cmpd="sng" w="9525">
                      <a:solidFill>
                        <a:srgbClr val="F6A843"/>
                      </a:solidFill>
                      <a:prstDash val="solid"/>
                      <a:round/>
                      <a:headEnd len="sm" w="sm" type="none"/>
                      <a:tailEnd len="sm" w="sm" type="none"/>
                    </a:lnT>
                    <a:lnB cap="flat" cmpd="sng" w="9525">
                      <a:solidFill>
                        <a:srgbClr val="F6A843"/>
                      </a:solidFill>
                      <a:prstDash val="solid"/>
                      <a:round/>
                      <a:headEnd len="sm" w="sm" type="none"/>
                      <a:tailEnd len="sm" w="sm" type="none"/>
                    </a:lnB>
                    <a:solidFill>
                      <a:srgbClr val="000000"/>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74"/>
          <p:cNvSpPr txBox="1"/>
          <p:nvPr>
            <p:ph type="title"/>
          </p:nvPr>
        </p:nvSpPr>
        <p:spPr>
          <a:xfrm>
            <a:off x="460950" y="1423650"/>
            <a:ext cx="8222100" cy="22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4800"/>
              <a:t>Descending into ML</a:t>
            </a:r>
            <a:endParaRPr sz="4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75"/>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Objetivos</a:t>
            </a:r>
            <a:endParaRPr/>
          </a:p>
        </p:txBody>
      </p:sp>
      <p:sp>
        <p:nvSpPr>
          <p:cNvPr id="473" name="Google Shape;473;p75"/>
          <p:cNvSpPr txBox="1"/>
          <p:nvPr/>
        </p:nvSpPr>
        <p:spPr>
          <a:xfrm>
            <a:off x="501300" y="1325875"/>
            <a:ext cx="8141400" cy="3364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AutoNum type="arabicPeriod"/>
            </a:pPr>
            <a:r>
              <a:rPr lang="pt-BR" sz="2400">
                <a:solidFill>
                  <a:srgbClr val="434343"/>
                </a:solidFill>
              </a:rPr>
              <a:t>Atualize sua memória em </a:t>
            </a:r>
            <a:r>
              <a:rPr lang="pt-BR" sz="2400">
                <a:solidFill>
                  <a:srgbClr val="434343"/>
                </a:solidFill>
              </a:rPr>
              <a:t>Regressão</a:t>
            </a:r>
            <a:r>
              <a:rPr lang="pt-BR" sz="2400">
                <a:solidFill>
                  <a:srgbClr val="434343"/>
                </a:solidFill>
              </a:rPr>
              <a:t> Linear.</a:t>
            </a:r>
            <a:endParaRPr sz="2400">
              <a:solidFill>
                <a:srgbClr val="434343"/>
              </a:solidFill>
            </a:endParaRPr>
          </a:p>
          <a:p>
            <a:pPr indent="0" lvl="0" marL="457200" rtl="0" algn="l">
              <a:spcBef>
                <a:spcPts val="0"/>
              </a:spcBef>
              <a:spcAft>
                <a:spcPts val="0"/>
              </a:spcAft>
              <a:buNone/>
            </a:pPr>
            <a:r>
              <a:t/>
            </a:r>
            <a:endParaRPr sz="2400">
              <a:solidFill>
                <a:srgbClr val="434343"/>
              </a:solidFill>
            </a:endParaRPr>
          </a:p>
          <a:p>
            <a:pPr indent="-381000" lvl="0" marL="457200" rtl="0" algn="l">
              <a:spcBef>
                <a:spcPts val="0"/>
              </a:spcBef>
              <a:spcAft>
                <a:spcPts val="0"/>
              </a:spcAft>
              <a:buClr>
                <a:srgbClr val="434343"/>
              </a:buClr>
              <a:buSzPts val="2400"/>
              <a:buAutoNum type="arabicPeriod"/>
            </a:pPr>
            <a:r>
              <a:rPr lang="pt-BR" sz="2400">
                <a:solidFill>
                  <a:srgbClr val="434343"/>
                </a:solidFill>
              </a:rPr>
              <a:t>Relacionar pesos e vieses no aprendizado de máquina para inclinação e deslocamento no ajuste de linha.</a:t>
            </a:r>
            <a:endParaRPr sz="2400">
              <a:solidFill>
                <a:srgbClr val="434343"/>
              </a:solidFill>
            </a:endParaRPr>
          </a:p>
          <a:p>
            <a:pPr indent="0" lvl="0" marL="457200" rtl="0" algn="l">
              <a:spcBef>
                <a:spcPts val="0"/>
              </a:spcBef>
              <a:spcAft>
                <a:spcPts val="0"/>
              </a:spcAft>
              <a:buNone/>
            </a:pPr>
            <a:r>
              <a:t/>
            </a:r>
            <a:endParaRPr sz="2400">
              <a:solidFill>
                <a:srgbClr val="434343"/>
              </a:solidFill>
            </a:endParaRPr>
          </a:p>
          <a:p>
            <a:pPr indent="-381000" lvl="0" marL="457200" rtl="0" algn="l">
              <a:spcBef>
                <a:spcPts val="0"/>
              </a:spcBef>
              <a:spcAft>
                <a:spcPts val="0"/>
              </a:spcAft>
              <a:buClr>
                <a:srgbClr val="434343"/>
              </a:buClr>
              <a:buSzPts val="2400"/>
              <a:buAutoNum type="arabicPeriod"/>
            </a:pPr>
            <a:r>
              <a:rPr lang="pt-BR" sz="2400">
                <a:solidFill>
                  <a:srgbClr val="434343"/>
                </a:solidFill>
              </a:rPr>
              <a:t>Entenda "erro" em geral e “erro quadrado” em particular.</a:t>
            </a:r>
            <a:endParaRPr sz="2400">
              <a:solidFill>
                <a:srgbClr val="434343"/>
              </a:solidFill>
            </a:endParaRPr>
          </a:p>
          <a:p>
            <a:pPr indent="0" lvl="0" marL="0" rtl="0" algn="l">
              <a:spcBef>
                <a:spcPts val="0"/>
              </a:spcBef>
              <a:spcAft>
                <a:spcPts val="0"/>
              </a:spcAft>
              <a:buNone/>
            </a:pPr>
            <a:r>
              <a:t/>
            </a:r>
            <a:endParaRPr sz="2400">
              <a:solidFill>
                <a:srgbClr val="434343"/>
              </a:solidFill>
            </a:endParaRPr>
          </a:p>
          <a:p>
            <a:pPr indent="0" lvl="0" marL="0" rtl="0" algn="l">
              <a:spcBef>
                <a:spcPts val="0"/>
              </a:spcBef>
              <a:spcAft>
                <a:spcPts val="0"/>
              </a:spcAft>
              <a:buNone/>
            </a:pPr>
            <a:r>
              <a:t/>
            </a:r>
            <a:endParaRPr sz="2400">
              <a:solidFill>
                <a:srgbClr val="434343"/>
              </a:solidFill>
            </a:endParaRPr>
          </a:p>
          <a:p>
            <a:pPr indent="0" lvl="0" marL="0" rtl="0" algn="l">
              <a:spcBef>
                <a:spcPts val="0"/>
              </a:spcBef>
              <a:spcAft>
                <a:spcPts val="0"/>
              </a:spcAft>
              <a:buNone/>
            </a:pPr>
            <a:r>
              <a:rPr lang="pt-BR">
                <a:solidFill>
                  <a:srgbClr val="434343"/>
                </a:solidFill>
              </a:rPr>
              <a:t>Link : </a:t>
            </a:r>
            <a:r>
              <a:rPr lang="pt-BR" u="sng">
                <a:solidFill>
                  <a:schemeClr val="hlink"/>
                </a:solidFill>
                <a:latin typeface="Roboto"/>
                <a:ea typeface="Roboto"/>
                <a:cs typeface="Roboto"/>
                <a:sym typeface="Roboto"/>
                <a:hlinkClick r:id="rId3"/>
              </a:rPr>
              <a:t>https://developers.google.com/machine-learning/crash-course/descending-into-ml/video-lecture</a:t>
            </a:r>
            <a:r>
              <a:rPr lang="pt-BR">
                <a:solidFill>
                  <a:srgbClr val="434343"/>
                </a:solidFill>
                <a:latin typeface="Roboto"/>
                <a:ea typeface="Roboto"/>
                <a:cs typeface="Roboto"/>
                <a:sym typeface="Roboto"/>
              </a:rPr>
              <a:t> </a:t>
            </a:r>
            <a:endParaRPr sz="2400">
              <a:solidFill>
                <a:srgbClr val="434343"/>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pic>
        <p:nvPicPr>
          <p:cNvPr descr="This video is part of Google's Machine Learning Crash Course: https://g.co/machinelearningcrashcourse&#10;&#10;Machine Learning Crash Course is a fast-paced, practical introduction to machine learning. We recommend you view the video within the course to see the accompanying slides and documentation." id="478" name="Google Shape;478;p76" title="Descending into ML">
            <a:hlinkClick r:id="rId3"/>
          </p:cNvPr>
          <p:cNvPicPr preferRelativeResize="0"/>
          <p:nvPr/>
        </p:nvPicPr>
        <p:blipFill>
          <a:blip r:embed="rId4">
            <a:alphaModFix/>
          </a:blip>
          <a:stretch>
            <a:fillRect/>
          </a:stretch>
        </p:blipFill>
        <p:spPr>
          <a:xfrm>
            <a:off x="1463387" y="552450"/>
            <a:ext cx="6217225" cy="3429000"/>
          </a:xfrm>
          <a:prstGeom prst="rect">
            <a:avLst/>
          </a:prstGeom>
          <a:noFill/>
          <a:ln>
            <a:noFill/>
          </a:ln>
        </p:spPr>
      </p:pic>
      <p:sp>
        <p:nvSpPr>
          <p:cNvPr id="479" name="Google Shape;479;p76"/>
          <p:cNvSpPr txBox="1"/>
          <p:nvPr/>
        </p:nvSpPr>
        <p:spPr>
          <a:xfrm>
            <a:off x="2026225" y="4309450"/>
            <a:ext cx="50916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u="sng">
                <a:solidFill>
                  <a:schemeClr val="hlink"/>
                </a:solidFill>
                <a:hlinkClick r:id="rId5"/>
              </a:rPr>
              <a:t>D. Sculley</a:t>
            </a:r>
            <a:r>
              <a:rPr lang="pt-BR"/>
              <a:t> é Senior Staff Software Engineer no Google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7"/>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Linear Regression</a:t>
            </a:r>
            <a:endParaRPr/>
          </a:p>
        </p:txBody>
      </p:sp>
      <p:pic>
        <p:nvPicPr>
          <p:cNvPr id="485" name="Google Shape;485;p77"/>
          <p:cNvPicPr preferRelativeResize="0"/>
          <p:nvPr/>
        </p:nvPicPr>
        <p:blipFill>
          <a:blip r:embed="rId3">
            <a:alphaModFix/>
          </a:blip>
          <a:stretch>
            <a:fillRect/>
          </a:stretch>
        </p:blipFill>
        <p:spPr>
          <a:xfrm>
            <a:off x="599337" y="1384175"/>
            <a:ext cx="3845225" cy="2805084"/>
          </a:xfrm>
          <a:prstGeom prst="rect">
            <a:avLst/>
          </a:prstGeom>
          <a:noFill/>
          <a:ln>
            <a:noFill/>
          </a:ln>
        </p:spPr>
      </p:pic>
      <p:pic>
        <p:nvPicPr>
          <p:cNvPr id="486" name="Google Shape;486;p77"/>
          <p:cNvPicPr preferRelativeResize="0"/>
          <p:nvPr/>
        </p:nvPicPr>
        <p:blipFill>
          <a:blip r:embed="rId4">
            <a:alphaModFix/>
          </a:blip>
          <a:stretch>
            <a:fillRect/>
          </a:stretch>
        </p:blipFill>
        <p:spPr>
          <a:xfrm>
            <a:off x="4699437" y="1378452"/>
            <a:ext cx="3845225" cy="2854875"/>
          </a:xfrm>
          <a:prstGeom prst="rect">
            <a:avLst/>
          </a:prstGeom>
          <a:noFill/>
          <a:ln>
            <a:noFill/>
          </a:ln>
        </p:spPr>
      </p:pic>
      <p:sp>
        <p:nvSpPr>
          <p:cNvPr id="487" name="Google Shape;487;p77"/>
          <p:cNvSpPr txBox="1"/>
          <p:nvPr/>
        </p:nvSpPr>
        <p:spPr>
          <a:xfrm>
            <a:off x="1049475" y="4378725"/>
            <a:ext cx="3189900" cy="3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t>Dados rotulados (x,y)</a:t>
            </a:r>
            <a:endParaRPr/>
          </a:p>
        </p:txBody>
      </p:sp>
      <p:sp>
        <p:nvSpPr>
          <p:cNvPr id="488" name="Google Shape;488;p77"/>
          <p:cNvSpPr txBox="1"/>
          <p:nvPr/>
        </p:nvSpPr>
        <p:spPr>
          <a:xfrm>
            <a:off x="5164275" y="4378725"/>
            <a:ext cx="3189900" cy="36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t>Modelo linear :  y’ = b + w x</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78"/>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Training and Loss</a:t>
            </a:r>
            <a:endParaRPr/>
          </a:p>
        </p:txBody>
      </p:sp>
      <p:pic>
        <p:nvPicPr>
          <p:cNvPr id="494" name="Google Shape;494;p78"/>
          <p:cNvPicPr preferRelativeResize="0"/>
          <p:nvPr/>
        </p:nvPicPr>
        <p:blipFill>
          <a:blip r:embed="rId3">
            <a:alphaModFix/>
          </a:blip>
          <a:stretch>
            <a:fillRect/>
          </a:stretch>
        </p:blipFill>
        <p:spPr>
          <a:xfrm>
            <a:off x="504825" y="1506425"/>
            <a:ext cx="8134350" cy="2790825"/>
          </a:xfrm>
          <a:prstGeom prst="rect">
            <a:avLst/>
          </a:prstGeom>
          <a:noFill/>
          <a:ln>
            <a:noFill/>
          </a:ln>
        </p:spPr>
      </p:pic>
      <p:pic>
        <p:nvPicPr>
          <p:cNvPr id="495" name="Google Shape;495;p78"/>
          <p:cNvPicPr preferRelativeResize="0"/>
          <p:nvPr/>
        </p:nvPicPr>
        <p:blipFill>
          <a:blip r:embed="rId4">
            <a:alphaModFix/>
          </a:blip>
          <a:stretch>
            <a:fillRect/>
          </a:stretch>
        </p:blipFill>
        <p:spPr>
          <a:xfrm>
            <a:off x="2838450" y="4410075"/>
            <a:ext cx="3467100" cy="733425"/>
          </a:xfrm>
          <a:prstGeom prst="rect">
            <a:avLst/>
          </a:prstGeom>
          <a:noFill/>
          <a:ln>
            <a:noFill/>
          </a:ln>
        </p:spPr>
      </p:pic>
      <p:sp>
        <p:nvSpPr>
          <p:cNvPr id="496" name="Google Shape;496;p78"/>
          <p:cNvSpPr txBox="1"/>
          <p:nvPr/>
        </p:nvSpPr>
        <p:spPr>
          <a:xfrm>
            <a:off x="945575" y="1320725"/>
            <a:ext cx="3138000" cy="49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a:solidFill>
                  <a:srgbClr val="434343"/>
                </a:solidFill>
              </a:rPr>
              <a:t>High Loss</a:t>
            </a:r>
            <a:endParaRPr b="1">
              <a:solidFill>
                <a:srgbClr val="434343"/>
              </a:solidFill>
            </a:endParaRPr>
          </a:p>
        </p:txBody>
      </p:sp>
      <p:sp>
        <p:nvSpPr>
          <p:cNvPr id="497" name="Google Shape;497;p78"/>
          <p:cNvSpPr txBox="1"/>
          <p:nvPr/>
        </p:nvSpPr>
        <p:spPr>
          <a:xfrm>
            <a:off x="5136575" y="1320725"/>
            <a:ext cx="3138000" cy="49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a:solidFill>
                  <a:srgbClr val="434343"/>
                </a:solidFill>
              </a:rPr>
              <a:t>Low </a:t>
            </a:r>
            <a:r>
              <a:rPr b="1" lang="pt-BR">
                <a:solidFill>
                  <a:srgbClr val="434343"/>
                </a:solidFill>
              </a:rPr>
              <a:t>Loss</a:t>
            </a:r>
            <a:endParaRPr b="1">
              <a:solidFill>
                <a:srgbClr val="434343"/>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79"/>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Check Your Understanding</a:t>
            </a:r>
            <a:endParaRPr/>
          </a:p>
        </p:txBody>
      </p:sp>
      <p:sp>
        <p:nvSpPr>
          <p:cNvPr id="503" name="Google Shape;503;p79"/>
          <p:cNvSpPr txBox="1"/>
          <p:nvPr/>
        </p:nvSpPr>
        <p:spPr>
          <a:xfrm>
            <a:off x="166250" y="1548950"/>
            <a:ext cx="8770200" cy="3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434343"/>
                </a:solidFill>
              </a:rPr>
              <a:t>Exercícios : </a:t>
            </a:r>
            <a:r>
              <a:rPr lang="pt-BR" u="sng">
                <a:solidFill>
                  <a:schemeClr val="hlink"/>
                </a:solidFill>
                <a:hlinkClick r:id="rId3"/>
              </a:rPr>
              <a:t>https://developers.google.com/machine-learning/crash-course/descending-into-ml/check-your-understanding</a:t>
            </a:r>
            <a:r>
              <a:rPr lang="pt-BR">
                <a:solidFill>
                  <a:srgbClr val="434343"/>
                </a:solidFill>
              </a:rPr>
              <a:t> </a:t>
            </a:r>
            <a:r>
              <a:rPr lang="pt-BR">
                <a:solidFill>
                  <a:srgbClr val="434343"/>
                </a:solidFill>
              </a:rPr>
              <a:t> </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lang="pt-BR" sz="2400">
                <a:solidFill>
                  <a:srgbClr val="434343"/>
                </a:solidFill>
              </a:rPr>
              <a:t>Mean Squared Error</a:t>
            </a:r>
            <a:endParaRPr sz="2400">
              <a:solidFill>
                <a:srgbClr val="434343"/>
              </a:solidFill>
            </a:endParaRPr>
          </a:p>
          <a:p>
            <a:pPr indent="0" lvl="0" marL="0" rtl="0" algn="l">
              <a:spcBef>
                <a:spcPts val="0"/>
              </a:spcBef>
              <a:spcAft>
                <a:spcPts val="0"/>
              </a:spcAft>
              <a:buNone/>
            </a:pPr>
            <a:r>
              <a:t/>
            </a:r>
            <a:endParaRPr sz="2400">
              <a:solidFill>
                <a:srgbClr val="434343"/>
              </a:solidFill>
            </a:endParaRPr>
          </a:p>
          <a:p>
            <a:pPr indent="0" lvl="0" marL="0" rtl="0" algn="l">
              <a:spcBef>
                <a:spcPts val="0"/>
              </a:spcBef>
              <a:spcAft>
                <a:spcPts val="0"/>
              </a:spcAft>
              <a:buNone/>
            </a:pPr>
            <a:r>
              <a:t/>
            </a:r>
            <a:endParaRPr sz="2400">
              <a:solidFill>
                <a:srgbClr val="434343"/>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80"/>
          <p:cNvSpPr txBox="1"/>
          <p:nvPr>
            <p:ph type="title"/>
          </p:nvPr>
        </p:nvSpPr>
        <p:spPr>
          <a:xfrm>
            <a:off x="460950" y="1423650"/>
            <a:ext cx="8222100" cy="22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4800"/>
              <a:t>Reducing Loss</a:t>
            </a:r>
            <a:endParaRPr sz="4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81"/>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Objetivos</a:t>
            </a:r>
            <a:endParaRPr/>
          </a:p>
        </p:txBody>
      </p:sp>
      <p:sp>
        <p:nvSpPr>
          <p:cNvPr id="514" name="Google Shape;514;p81"/>
          <p:cNvSpPr txBox="1"/>
          <p:nvPr/>
        </p:nvSpPr>
        <p:spPr>
          <a:xfrm>
            <a:off x="557550" y="1216425"/>
            <a:ext cx="8028900" cy="3939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AutoNum type="arabicPeriod"/>
            </a:pPr>
            <a:r>
              <a:rPr lang="pt-BR" sz="2400">
                <a:solidFill>
                  <a:srgbClr val="434343"/>
                </a:solidFill>
              </a:rPr>
              <a:t>Descubra como treinar um modelo usando uma abordagem iterativa.</a:t>
            </a:r>
            <a:endParaRPr sz="2400">
              <a:solidFill>
                <a:srgbClr val="434343"/>
              </a:solidFill>
            </a:endParaRPr>
          </a:p>
          <a:p>
            <a:pPr indent="0" lvl="0" marL="457200" rtl="0" algn="l">
              <a:spcBef>
                <a:spcPts val="0"/>
              </a:spcBef>
              <a:spcAft>
                <a:spcPts val="0"/>
              </a:spcAft>
              <a:buNone/>
            </a:pPr>
            <a:r>
              <a:t/>
            </a:r>
            <a:endParaRPr sz="2400">
              <a:solidFill>
                <a:srgbClr val="434343"/>
              </a:solidFill>
            </a:endParaRPr>
          </a:p>
          <a:p>
            <a:pPr indent="-381000" lvl="0" marL="457200" rtl="0" algn="l">
              <a:spcBef>
                <a:spcPts val="0"/>
              </a:spcBef>
              <a:spcAft>
                <a:spcPts val="0"/>
              </a:spcAft>
              <a:buClr>
                <a:srgbClr val="434343"/>
              </a:buClr>
              <a:buSzPts val="2400"/>
              <a:buAutoNum type="arabicPeriod"/>
            </a:pPr>
            <a:r>
              <a:rPr lang="pt-BR" sz="2400">
                <a:solidFill>
                  <a:srgbClr val="434343"/>
                </a:solidFill>
              </a:rPr>
              <a:t>Entenda o Gradient Descent e variantes, incluindo:</a:t>
            </a:r>
            <a:endParaRPr sz="2400">
              <a:solidFill>
                <a:srgbClr val="434343"/>
              </a:solidFill>
            </a:endParaRPr>
          </a:p>
          <a:p>
            <a:pPr indent="-381000" lvl="0" marL="914400" rtl="0" algn="l">
              <a:spcBef>
                <a:spcPts val="0"/>
              </a:spcBef>
              <a:spcAft>
                <a:spcPts val="0"/>
              </a:spcAft>
              <a:buClr>
                <a:srgbClr val="434343"/>
              </a:buClr>
              <a:buSzPts val="2400"/>
              <a:buChar char="-"/>
            </a:pPr>
            <a:r>
              <a:rPr lang="pt-BR" sz="2400">
                <a:solidFill>
                  <a:srgbClr val="434343"/>
                </a:solidFill>
              </a:rPr>
              <a:t>mini-batch gradient descent</a:t>
            </a:r>
            <a:endParaRPr sz="2400">
              <a:solidFill>
                <a:srgbClr val="434343"/>
              </a:solidFill>
            </a:endParaRPr>
          </a:p>
          <a:p>
            <a:pPr indent="-381000" lvl="0" marL="914400" rtl="0" algn="l">
              <a:spcBef>
                <a:spcPts val="0"/>
              </a:spcBef>
              <a:spcAft>
                <a:spcPts val="0"/>
              </a:spcAft>
              <a:buClr>
                <a:srgbClr val="434343"/>
              </a:buClr>
              <a:buSzPts val="2400"/>
              <a:buChar char="-"/>
            </a:pPr>
            <a:r>
              <a:rPr lang="pt-BR" sz="2400">
                <a:solidFill>
                  <a:srgbClr val="434343"/>
                </a:solidFill>
              </a:rPr>
              <a:t>stochastic gradient descent</a:t>
            </a:r>
            <a:endParaRPr sz="2400">
              <a:solidFill>
                <a:srgbClr val="434343"/>
              </a:solidFill>
            </a:endParaRPr>
          </a:p>
          <a:p>
            <a:pPr indent="0" lvl="0" marL="0" rtl="0" algn="l">
              <a:spcBef>
                <a:spcPts val="0"/>
              </a:spcBef>
              <a:spcAft>
                <a:spcPts val="0"/>
              </a:spcAft>
              <a:buNone/>
            </a:pPr>
            <a:r>
              <a:t/>
            </a:r>
            <a:endParaRPr sz="2400">
              <a:solidFill>
                <a:srgbClr val="434343"/>
              </a:solidFill>
            </a:endParaRPr>
          </a:p>
          <a:p>
            <a:pPr indent="-381000" lvl="0" marL="457200" rtl="0" algn="l">
              <a:spcBef>
                <a:spcPts val="0"/>
              </a:spcBef>
              <a:spcAft>
                <a:spcPts val="0"/>
              </a:spcAft>
              <a:buClr>
                <a:srgbClr val="434343"/>
              </a:buClr>
              <a:buSzPts val="2400"/>
              <a:buAutoNum type="arabicPeriod"/>
            </a:pPr>
            <a:r>
              <a:rPr lang="pt-BR" sz="2400">
                <a:solidFill>
                  <a:srgbClr val="434343"/>
                </a:solidFill>
              </a:rPr>
              <a:t>Experimente com Learning Rate.</a:t>
            </a:r>
            <a:endParaRPr sz="2400">
              <a:solidFill>
                <a:srgbClr val="434343"/>
              </a:solidFill>
            </a:endParaRPr>
          </a:p>
          <a:p>
            <a:pPr indent="0" lvl="0" marL="0" rtl="0" algn="l">
              <a:spcBef>
                <a:spcPts val="0"/>
              </a:spcBef>
              <a:spcAft>
                <a:spcPts val="0"/>
              </a:spcAft>
              <a:buNone/>
            </a:pPr>
            <a:r>
              <a:t/>
            </a:r>
            <a:endParaRPr sz="2400">
              <a:solidFill>
                <a:srgbClr val="434343"/>
              </a:solidFill>
            </a:endParaRPr>
          </a:p>
          <a:p>
            <a:pPr indent="0" lvl="0" marL="457200" rtl="0" algn="l">
              <a:spcBef>
                <a:spcPts val="0"/>
              </a:spcBef>
              <a:spcAft>
                <a:spcPts val="0"/>
              </a:spcAft>
              <a:buNone/>
            </a:pPr>
            <a:r>
              <a:t/>
            </a:r>
            <a:endParaRPr>
              <a:solidFill>
                <a:srgbClr val="434343"/>
              </a:solidFill>
            </a:endParaRPr>
          </a:p>
          <a:p>
            <a:pPr indent="0" lvl="0" marL="0" rtl="0" algn="l">
              <a:spcBef>
                <a:spcPts val="0"/>
              </a:spcBef>
              <a:spcAft>
                <a:spcPts val="0"/>
              </a:spcAft>
              <a:buNone/>
            </a:pPr>
            <a:r>
              <a:rPr lang="pt-BR">
                <a:solidFill>
                  <a:srgbClr val="434343"/>
                </a:solidFill>
              </a:rPr>
              <a:t>Link : </a:t>
            </a:r>
            <a:r>
              <a:rPr lang="pt-BR" u="sng">
                <a:solidFill>
                  <a:schemeClr val="hlink"/>
                </a:solidFill>
                <a:latin typeface="Roboto"/>
                <a:ea typeface="Roboto"/>
                <a:cs typeface="Roboto"/>
                <a:sym typeface="Roboto"/>
                <a:hlinkClick r:id="rId3"/>
              </a:rPr>
              <a:t>https://developers.google.com/machine-learning/crash-course/reducing-loss/video-lecture</a:t>
            </a:r>
            <a:r>
              <a:rPr lang="pt-BR">
                <a:solidFill>
                  <a:srgbClr val="434343"/>
                </a:solidFill>
                <a:latin typeface="Roboto"/>
                <a:ea typeface="Roboto"/>
                <a:cs typeface="Roboto"/>
                <a:sym typeface="Roboto"/>
              </a:rPr>
              <a:t> </a:t>
            </a:r>
            <a:endParaRPr sz="2400">
              <a:solidFill>
                <a:srgbClr val="434343"/>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pic>
        <p:nvPicPr>
          <p:cNvPr descr="This video is part of Google's Machine Learning Crash Course: https://g.co/machinelearningcrashcourse&#10;&#10;Machine Learning Crash Course is a fast-paced, practical introduction to machine learning. We recommend you view the video within the course to see the accompanying slides and documentation." id="519" name="Google Shape;519;p82" title="Reducing Loss">
            <a:hlinkClick r:id="rId3"/>
          </p:cNvPr>
          <p:cNvPicPr preferRelativeResize="0"/>
          <p:nvPr/>
        </p:nvPicPr>
        <p:blipFill>
          <a:blip r:embed="rId4">
            <a:alphaModFix/>
          </a:blip>
          <a:stretch>
            <a:fillRect/>
          </a:stretch>
        </p:blipFill>
        <p:spPr>
          <a:xfrm>
            <a:off x="1624450" y="476250"/>
            <a:ext cx="5895100" cy="3429000"/>
          </a:xfrm>
          <a:prstGeom prst="rect">
            <a:avLst/>
          </a:prstGeom>
          <a:noFill/>
          <a:ln>
            <a:noFill/>
          </a:ln>
        </p:spPr>
      </p:pic>
      <p:sp>
        <p:nvSpPr>
          <p:cNvPr id="520" name="Google Shape;520;p82"/>
          <p:cNvSpPr txBox="1"/>
          <p:nvPr/>
        </p:nvSpPr>
        <p:spPr>
          <a:xfrm>
            <a:off x="2026225" y="4309450"/>
            <a:ext cx="50916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t>Cassandra Xia é desenvolvedora no Google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83"/>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An interative approach</a:t>
            </a:r>
            <a:endParaRPr/>
          </a:p>
        </p:txBody>
      </p:sp>
      <p:pic>
        <p:nvPicPr>
          <p:cNvPr id="526" name="Google Shape;526;p83"/>
          <p:cNvPicPr preferRelativeResize="0"/>
          <p:nvPr/>
        </p:nvPicPr>
        <p:blipFill>
          <a:blip r:embed="rId3">
            <a:alphaModFix/>
          </a:blip>
          <a:stretch>
            <a:fillRect/>
          </a:stretch>
        </p:blipFill>
        <p:spPr>
          <a:xfrm>
            <a:off x="1428750" y="1658825"/>
            <a:ext cx="6286500" cy="2667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8"/>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Meetup GDG</a:t>
            </a:r>
            <a:endParaRPr/>
          </a:p>
        </p:txBody>
      </p:sp>
      <p:pic>
        <p:nvPicPr>
          <p:cNvPr id="286" name="Google Shape;286;p48"/>
          <p:cNvPicPr preferRelativeResize="0"/>
          <p:nvPr/>
        </p:nvPicPr>
        <p:blipFill>
          <a:blip r:embed="rId3">
            <a:alphaModFix/>
          </a:blip>
          <a:stretch>
            <a:fillRect/>
          </a:stretch>
        </p:blipFill>
        <p:spPr>
          <a:xfrm>
            <a:off x="632112" y="1383274"/>
            <a:ext cx="7879775" cy="2743650"/>
          </a:xfrm>
          <a:prstGeom prst="rect">
            <a:avLst/>
          </a:prstGeom>
          <a:noFill/>
          <a:ln>
            <a:noFill/>
          </a:ln>
        </p:spPr>
      </p:pic>
      <p:sp>
        <p:nvSpPr>
          <p:cNvPr id="287" name="Google Shape;287;p48"/>
          <p:cNvSpPr txBox="1"/>
          <p:nvPr/>
        </p:nvSpPr>
        <p:spPr>
          <a:xfrm>
            <a:off x="1361200" y="4098175"/>
            <a:ext cx="6535800" cy="91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u="sng">
                <a:solidFill>
                  <a:schemeClr val="hlink"/>
                </a:solidFill>
                <a:hlinkClick r:id="rId4"/>
              </a:rPr>
              <a:t>https://www.meetup.com/pt-BR/GDG-Brasilia/</a:t>
            </a:r>
            <a:r>
              <a:rPr lang="pt-BR"/>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84"/>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Gradient Descent</a:t>
            </a:r>
            <a:endParaRPr/>
          </a:p>
        </p:txBody>
      </p:sp>
      <p:pic>
        <p:nvPicPr>
          <p:cNvPr id="532" name="Google Shape;532;p84"/>
          <p:cNvPicPr preferRelativeResize="0"/>
          <p:nvPr/>
        </p:nvPicPr>
        <p:blipFill>
          <a:blip r:embed="rId3">
            <a:alphaModFix/>
          </a:blip>
          <a:stretch>
            <a:fillRect/>
          </a:stretch>
        </p:blipFill>
        <p:spPr>
          <a:xfrm>
            <a:off x="152400" y="1658825"/>
            <a:ext cx="3619500" cy="2514600"/>
          </a:xfrm>
          <a:prstGeom prst="rect">
            <a:avLst/>
          </a:prstGeom>
          <a:noFill/>
          <a:ln>
            <a:noFill/>
          </a:ln>
        </p:spPr>
      </p:pic>
      <p:pic>
        <p:nvPicPr>
          <p:cNvPr id="533" name="Google Shape;533;p84"/>
          <p:cNvPicPr preferRelativeResize="0"/>
          <p:nvPr/>
        </p:nvPicPr>
        <p:blipFill>
          <a:blip r:embed="rId4">
            <a:alphaModFix/>
          </a:blip>
          <a:stretch>
            <a:fillRect/>
          </a:stretch>
        </p:blipFill>
        <p:spPr>
          <a:xfrm>
            <a:off x="3924300" y="1735025"/>
            <a:ext cx="4848225" cy="2381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85"/>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Gradient Descent</a:t>
            </a:r>
            <a:endParaRPr/>
          </a:p>
        </p:txBody>
      </p:sp>
      <p:pic>
        <p:nvPicPr>
          <p:cNvPr id="539" name="Google Shape;539;p85"/>
          <p:cNvPicPr preferRelativeResize="0"/>
          <p:nvPr/>
        </p:nvPicPr>
        <p:blipFill>
          <a:blip r:embed="rId3">
            <a:alphaModFix/>
          </a:blip>
          <a:stretch>
            <a:fillRect/>
          </a:stretch>
        </p:blipFill>
        <p:spPr>
          <a:xfrm>
            <a:off x="232063" y="1680250"/>
            <a:ext cx="4170200" cy="2696400"/>
          </a:xfrm>
          <a:prstGeom prst="rect">
            <a:avLst/>
          </a:prstGeom>
          <a:noFill/>
          <a:ln>
            <a:noFill/>
          </a:ln>
        </p:spPr>
      </p:pic>
      <p:pic>
        <p:nvPicPr>
          <p:cNvPr id="540" name="Google Shape;540;p85"/>
          <p:cNvPicPr preferRelativeResize="0"/>
          <p:nvPr/>
        </p:nvPicPr>
        <p:blipFill>
          <a:blip r:embed="rId4">
            <a:alphaModFix/>
          </a:blip>
          <a:stretch>
            <a:fillRect/>
          </a:stretch>
        </p:blipFill>
        <p:spPr>
          <a:xfrm>
            <a:off x="4544283" y="1625475"/>
            <a:ext cx="4367654" cy="2696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86"/>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Learning Rate (too small)</a:t>
            </a:r>
            <a:endParaRPr/>
          </a:p>
        </p:txBody>
      </p:sp>
      <p:pic>
        <p:nvPicPr>
          <p:cNvPr id="546" name="Google Shape;546;p86"/>
          <p:cNvPicPr preferRelativeResize="0"/>
          <p:nvPr/>
        </p:nvPicPr>
        <p:blipFill>
          <a:blip r:embed="rId3">
            <a:alphaModFix/>
          </a:blip>
          <a:stretch>
            <a:fillRect/>
          </a:stretch>
        </p:blipFill>
        <p:spPr>
          <a:xfrm>
            <a:off x="1600200" y="1506425"/>
            <a:ext cx="5943600" cy="3000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87"/>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Learning Rate (too big)</a:t>
            </a:r>
            <a:endParaRPr/>
          </a:p>
        </p:txBody>
      </p:sp>
      <p:pic>
        <p:nvPicPr>
          <p:cNvPr id="552" name="Google Shape;552;p87"/>
          <p:cNvPicPr preferRelativeResize="0"/>
          <p:nvPr/>
        </p:nvPicPr>
        <p:blipFill>
          <a:blip r:embed="rId3">
            <a:alphaModFix/>
          </a:blip>
          <a:stretch>
            <a:fillRect/>
          </a:stretch>
        </p:blipFill>
        <p:spPr>
          <a:xfrm>
            <a:off x="952500" y="1658825"/>
            <a:ext cx="7239000" cy="3028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88"/>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Learning Rate</a:t>
            </a:r>
            <a:endParaRPr/>
          </a:p>
        </p:txBody>
      </p:sp>
      <p:pic>
        <p:nvPicPr>
          <p:cNvPr id="558" name="Google Shape;558;p88"/>
          <p:cNvPicPr preferRelativeResize="0"/>
          <p:nvPr/>
        </p:nvPicPr>
        <p:blipFill>
          <a:blip r:embed="rId3">
            <a:alphaModFix/>
          </a:blip>
          <a:stretch>
            <a:fillRect/>
          </a:stretch>
        </p:blipFill>
        <p:spPr>
          <a:xfrm>
            <a:off x="1514475" y="1582625"/>
            <a:ext cx="6115050" cy="30670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89"/>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(exercise) Optimizing </a:t>
            </a:r>
            <a:r>
              <a:rPr lang="pt-BR"/>
              <a:t>Learning Rate</a:t>
            </a:r>
            <a:endParaRPr/>
          </a:p>
        </p:txBody>
      </p:sp>
      <p:pic>
        <p:nvPicPr>
          <p:cNvPr id="564" name="Google Shape;564;p89"/>
          <p:cNvPicPr preferRelativeResize="0"/>
          <p:nvPr/>
        </p:nvPicPr>
        <p:blipFill>
          <a:blip r:embed="rId3">
            <a:alphaModFix/>
          </a:blip>
          <a:stretch>
            <a:fillRect/>
          </a:stretch>
        </p:blipFill>
        <p:spPr>
          <a:xfrm>
            <a:off x="2588412" y="1215000"/>
            <a:ext cx="3967175" cy="3180600"/>
          </a:xfrm>
          <a:prstGeom prst="rect">
            <a:avLst/>
          </a:prstGeom>
          <a:noFill/>
          <a:ln>
            <a:noFill/>
          </a:ln>
        </p:spPr>
      </p:pic>
      <p:sp>
        <p:nvSpPr>
          <p:cNvPr id="565" name="Google Shape;565;p89"/>
          <p:cNvSpPr txBox="1"/>
          <p:nvPr/>
        </p:nvSpPr>
        <p:spPr>
          <a:xfrm>
            <a:off x="124700" y="4395600"/>
            <a:ext cx="8021700" cy="59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4"/>
              </a:rPr>
              <a:t>https://developers.google.com/machine-learning/crash-course/fitter/graph</a:t>
            </a:r>
            <a:r>
              <a:rPr lang="pt-BR"/>
              <a: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90"/>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Stochastic Gradient Descent</a:t>
            </a:r>
            <a:endParaRPr/>
          </a:p>
        </p:txBody>
      </p:sp>
      <p:sp>
        <p:nvSpPr>
          <p:cNvPr id="571" name="Google Shape;571;p90"/>
          <p:cNvSpPr txBox="1"/>
          <p:nvPr/>
        </p:nvSpPr>
        <p:spPr>
          <a:xfrm>
            <a:off x="742950" y="1652150"/>
            <a:ext cx="7658100" cy="26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2400">
                <a:solidFill>
                  <a:srgbClr val="434343"/>
                </a:solidFill>
              </a:rPr>
              <a:t>Stochastic Gradient Descent (SGD) usa apenas um único exemplo por iteração. </a:t>
            </a:r>
            <a:endParaRPr sz="2400">
              <a:solidFill>
                <a:srgbClr val="434343"/>
              </a:solidFill>
            </a:endParaRPr>
          </a:p>
          <a:p>
            <a:pPr indent="0" lvl="0" marL="0" rtl="0" algn="l">
              <a:spcBef>
                <a:spcPts val="0"/>
              </a:spcBef>
              <a:spcAft>
                <a:spcPts val="0"/>
              </a:spcAft>
              <a:buNone/>
            </a:pPr>
            <a:r>
              <a:t/>
            </a:r>
            <a:endParaRPr sz="2400">
              <a:solidFill>
                <a:srgbClr val="434343"/>
              </a:solidFill>
            </a:endParaRPr>
          </a:p>
          <a:p>
            <a:pPr indent="0" lvl="0" marL="0" rtl="0" algn="l">
              <a:spcBef>
                <a:spcPts val="0"/>
              </a:spcBef>
              <a:spcAft>
                <a:spcPts val="0"/>
              </a:spcAft>
              <a:buNone/>
            </a:pPr>
            <a:r>
              <a:rPr lang="pt-BR" sz="2400">
                <a:solidFill>
                  <a:srgbClr val="434343"/>
                </a:solidFill>
              </a:rPr>
              <a:t>Dado iterações suficientes, o SGD funciona, mas é muito barulhento. O termo "estocástico" indica que o exemplo que compreende cada lote é escolhido aleatoriamente.</a:t>
            </a:r>
            <a:endParaRPr sz="2400">
              <a:solidFill>
                <a:srgbClr val="434343"/>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91"/>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(exercise) Playground TensorFlow</a:t>
            </a:r>
            <a:endParaRPr/>
          </a:p>
        </p:txBody>
      </p:sp>
      <p:pic>
        <p:nvPicPr>
          <p:cNvPr id="577" name="Google Shape;577;p91"/>
          <p:cNvPicPr preferRelativeResize="0"/>
          <p:nvPr/>
        </p:nvPicPr>
        <p:blipFill>
          <a:blip r:embed="rId3">
            <a:alphaModFix/>
          </a:blip>
          <a:stretch>
            <a:fillRect/>
          </a:stretch>
        </p:blipFill>
        <p:spPr>
          <a:xfrm>
            <a:off x="1766525" y="1164475"/>
            <a:ext cx="5610949" cy="3521825"/>
          </a:xfrm>
          <a:prstGeom prst="rect">
            <a:avLst/>
          </a:prstGeom>
          <a:noFill/>
          <a:ln>
            <a:noFill/>
          </a:ln>
        </p:spPr>
      </p:pic>
      <p:sp>
        <p:nvSpPr>
          <p:cNvPr id="578" name="Google Shape;578;p91"/>
          <p:cNvSpPr txBox="1"/>
          <p:nvPr/>
        </p:nvSpPr>
        <p:spPr>
          <a:xfrm>
            <a:off x="408700" y="4499975"/>
            <a:ext cx="8222100" cy="6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4"/>
              </a:rPr>
              <a:t>https://developers.google.com/machine-learning/crash-course/reducing-loss/playground-exercise</a:t>
            </a:r>
            <a:r>
              <a:rPr lang="pt-BR"/>
              <a: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92"/>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Check Your Understanding</a:t>
            </a:r>
            <a:endParaRPr/>
          </a:p>
        </p:txBody>
      </p:sp>
      <p:sp>
        <p:nvSpPr>
          <p:cNvPr id="584" name="Google Shape;584;p92"/>
          <p:cNvSpPr txBox="1"/>
          <p:nvPr/>
        </p:nvSpPr>
        <p:spPr>
          <a:xfrm>
            <a:off x="166250" y="1548950"/>
            <a:ext cx="8770200" cy="3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434343"/>
                </a:solidFill>
              </a:rPr>
              <a:t>Exercícios : </a:t>
            </a:r>
            <a:r>
              <a:rPr lang="pt-BR" u="sng">
                <a:solidFill>
                  <a:schemeClr val="hlink"/>
                </a:solidFill>
                <a:hlinkClick r:id="rId3"/>
              </a:rPr>
              <a:t>https://developers.google.com/machine-learning/crash-course/reducing-loss/check-your-understanding</a:t>
            </a:r>
            <a:r>
              <a:rPr lang="pt-BR">
                <a:solidFill>
                  <a:srgbClr val="434343"/>
                </a:solidFill>
              </a:rPr>
              <a:t> </a:t>
            </a:r>
            <a:r>
              <a:rPr lang="pt-BR">
                <a:solidFill>
                  <a:srgbClr val="434343"/>
                </a:solidFill>
              </a:rPr>
              <a:t> </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lang="pt-BR" sz="2400">
                <a:solidFill>
                  <a:srgbClr val="434343"/>
                </a:solidFill>
              </a:rPr>
              <a:t>Batch size</a:t>
            </a:r>
            <a:endParaRPr sz="2400">
              <a:solidFill>
                <a:srgbClr val="434343"/>
              </a:solidFill>
            </a:endParaRPr>
          </a:p>
          <a:p>
            <a:pPr indent="0" lvl="0" marL="0" rtl="0" algn="l">
              <a:spcBef>
                <a:spcPts val="0"/>
              </a:spcBef>
              <a:spcAft>
                <a:spcPts val="0"/>
              </a:spcAft>
              <a:buNone/>
            </a:pPr>
            <a:r>
              <a:t/>
            </a:r>
            <a:endParaRPr sz="2400">
              <a:solidFill>
                <a:srgbClr val="434343"/>
              </a:solidFill>
            </a:endParaRPr>
          </a:p>
          <a:p>
            <a:pPr indent="0" lvl="0" marL="0" rtl="0" algn="l">
              <a:spcBef>
                <a:spcPts val="0"/>
              </a:spcBef>
              <a:spcAft>
                <a:spcPts val="0"/>
              </a:spcAft>
              <a:buNone/>
            </a:pPr>
            <a:r>
              <a:t/>
            </a:r>
            <a:endParaRPr sz="2400">
              <a:solidFill>
                <a:srgbClr val="434343"/>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93"/>
          <p:cNvSpPr txBox="1"/>
          <p:nvPr>
            <p:ph type="title"/>
          </p:nvPr>
        </p:nvSpPr>
        <p:spPr>
          <a:xfrm>
            <a:off x="460950" y="1423650"/>
            <a:ext cx="8222100" cy="22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4800"/>
              <a:t>First steps</a:t>
            </a:r>
            <a:endParaRPr sz="4800"/>
          </a:p>
          <a:p>
            <a:pPr indent="0" lvl="0" marL="0" rtl="0" algn="ctr">
              <a:spcBef>
                <a:spcPts val="0"/>
              </a:spcBef>
              <a:spcAft>
                <a:spcPts val="0"/>
              </a:spcAft>
              <a:buNone/>
            </a:pPr>
            <a:r>
              <a:rPr lang="pt-BR" sz="4800"/>
              <a:t>with TensorFlow</a:t>
            </a:r>
            <a:endParaRPr sz="4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9"/>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Meetup “Deep Learning </a:t>
            </a:r>
            <a:r>
              <a:rPr lang="pt-BR"/>
              <a:t>Brasília</a:t>
            </a:r>
            <a:r>
              <a:rPr lang="pt-BR"/>
              <a:t>”</a:t>
            </a:r>
            <a:endParaRPr/>
          </a:p>
        </p:txBody>
      </p:sp>
      <p:pic>
        <p:nvPicPr>
          <p:cNvPr id="293" name="Google Shape;293;p49"/>
          <p:cNvPicPr preferRelativeResize="0"/>
          <p:nvPr/>
        </p:nvPicPr>
        <p:blipFill>
          <a:blip r:embed="rId3">
            <a:alphaModFix/>
          </a:blip>
          <a:stretch>
            <a:fillRect/>
          </a:stretch>
        </p:blipFill>
        <p:spPr>
          <a:xfrm>
            <a:off x="152400" y="1354025"/>
            <a:ext cx="8839201" cy="3061046"/>
          </a:xfrm>
          <a:prstGeom prst="rect">
            <a:avLst/>
          </a:prstGeom>
          <a:noFill/>
          <a:ln>
            <a:noFill/>
          </a:ln>
        </p:spPr>
      </p:pic>
      <p:sp>
        <p:nvSpPr>
          <p:cNvPr id="294" name="Google Shape;294;p49"/>
          <p:cNvSpPr txBox="1"/>
          <p:nvPr/>
        </p:nvSpPr>
        <p:spPr>
          <a:xfrm>
            <a:off x="845125" y="4482650"/>
            <a:ext cx="7575000" cy="56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u="sng">
                <a:solidFill>
                  <a:schemeClr val="hlink"/>
                </a:solidFill>
                <a:hlinkClick r:id="rId4"/>
              </a:rPr>
              <a:t>https://www.meetup.com/pt-BR/Deep-Learning-Brasilia/</a:t>
            </a:r>
            <a:r>
              <a:rPr lang="pt-BR"/>
              <a:t>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94"/>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Objetivos</a:t>
            </a:r>
            <a:endParaRPr/>
          </a:p>
        </p:txBody>
      </p:sp>
      <p:sp>
        <p:nvSpPr>
          <p:cNvPr id="595" name="Google Shape;595;p94"/>
          <p:cNvSpPr txBox="1"/>
          <p:nvPr/>
        </p:nvSpPr>
        <p:spPr>
          <a:xfrm>
            <a:off x="333750" y="1292625"/>
            <a:ext cx="8476500" cy="3470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434343"/>
              </a:buClr>
              <a:buSzPts val="2400"/>
              <a:buAutoNum type="arabicPeriod"/>
            </a:pPr>
            <a:r>
              <a:rPr lang="pt-BR" sz="2400">
                <a:solidFill>
                  <a:srgbClr val="434343"/>
                </a:solidFill>
              </a:rPr>
              <a:t>Aprenda como criar e modificar tensores no </a:t>
            </a:r>
            <a:r>
              <a:rPr lang="pt-BR" sz="2400" u="sng">
                <a:solidFill>
                  <a:schemeClr val="hlink"/>
                </a:solidFill>
                <a:hlinkClick r:id="rId3"/>
              </a:rPr>
              <a:t>TensorFlow</a:t>
            </a:r>
            <a:r>
              <a:rPr lang="pt-BR" sz="2400">
                <a:solidFill>
                  <a:srgbClr val="434343"/>
                </a:solidFill>
              </a:rPr>
              <a:t>.</a:t>
            </a:r>
            <a:endParaRPr sz="2400">
              <a:solidFill>
                <a:srgbClr val="434343"/>
              </a:solidFill>
            </a:endParaRPr>
          </a:p>
          <a:p>
            <a:pPr indent="0" lvl="0" marL="457200" rtl="0" algn="l">
              <a:spcBef>
                <a:spcPts val="0"/>
              </a:spcBef>
              <a:spcAft>
                <a:spcPts val="0"/>
              </a:spcAft>
              <a:buNone/>
            </a:pPr>
            <a:r>
              <a:t/>
            </a:r>
            <a:endParaRPr sz="2400">
              <a:solidFill>
                <a:srgbClr val="434343"/>
              </a:solidFill>
            </a:endParaRPr>
          </a:p>
          <a:p>
            <a:pPr indent="-381000" lvl="0" marL="457200" rtl="0" algn="l">
              <a:spcBef>
                <a:spcPts val="0"/>
              </a:spcBef>
              <a:spcAft>
                <a:spcPts val="0"/>
              </a:spcAft>
              <a:buClr>
                <a:srgbClr val="434343"/>
              </a:buClr>
              <a:buSzPts val="2400"/>
              <a:buAutoNum type="arabicPeriod"/>
            </a:pPr>
            <a:r>
              <a:rPr lang="pt-BR" sz="2400">
                <a:solidFill>
                  <a:srgbClr val="434343"/>
                </a:solidFill>
              </a:rPr>
              <a:t>Aprenda o básico de Pandas.</a:t>
            </a:r>
            <a:endParaRPr sz="2400">
              <a:solidFill>
                <a:srgbClr val="434343"/>
              </a:solidFill>
            </a:endParaRPr>
          </a:p>
          <a:p>
            <a:pPr indent="0" lvl="0" marL="457200" rtl="0" algn="l">
              <a:spcBef>
                <a:spcPts val="0"/>
              </a:spcBef>
              <a:spcAft>
                <a:spcPts val="0"/>
              </a:spcAft>
              <a:buNone/>
            </a:pPr>
            <a:r>
              <a:t/>
            </a:r>
            <a:endParaRPr sz="2400">
              <a:solidFill>
                <a:srgbClr val="434343"/>
              </a:solidFill>
            </a:endParaRPr>
          </a:p>
          <a:p>
            <a:pPr indent="-381000" lvl="0" marL="457200" rtl="0" algn="l">
              <a:spcBef>
                <a:spcPts val="0"/>
              </a:spcBef>
              <a:spcAft>
                <a:spcPts val="0"/>
              </a:spcAft>
              <a:buClr>
                <a:srgbClr val="434343"/>
              </a:buClr>
              <a:buSzPts val="2400"/>
              <a:buAutoNum type="arabicPeriod"/>
            </a:pPr>
            <a:r>
              <a:rPr lang="pt-BR" sz="2400">
                <a:solidFill>
                  <a:srgbClr val="434343"/>
                </a:solidFill>
              </a:rPr>
              <a:t>Desenvolva código de Regressão Linear com uma das APIs de alto nível do TensorFlow.</a:t>
            </a:r>
            <a:endParaRPr sz="2400">
              <a:solidFill>
                <a:srgbClr val="434343"/>
              </a:solidFill>
            </a:endParaRPr>
          </a:p>
          <a:p>
            <a:pPr indent="0" lvl="0" marL="457200" rtl="0" algn="l">
              <a:spcBef>
                <a:spcPts val="0"/>
              </a:spcBef>
              <a:spcAft>
                <a:spcPts val="0"/>
              </a:spcAft>
              <a:buNone/>
            </a:pPr>
            <a:r>
              <a:t/>
            </a:r>
            <a:endParaRPr sz="2400">
              <a:solidFill>
                <a:srgbClr val="434343"/>
              </a:solidFill>
            </a:endParaRPr>
          </a:p>
          <a:p>
            <a:pPr indent="-381000" lvl="0" marL="457200" rtl="0" algn="l">
              <a:spcBef>
                <a:spcPts val="0"/>
              </a:spcBef>
              <a:spcAft>
                <a:spcPts val="0"/>
              </a:spcAft>
              <a:buClr>
                <a:srgbClr val="434343"/>
              </a:buClr>
              <a:buSzPts val="2400"/>
              <a:buAutoNum type="arabicPeriod"/>
            </a:pPr>
            <a:r>
              <a:rPr lang="pt-BR" sz="2400">
                <a:solidFill>
                  <a:srgbClr val="434343"/>
                </a:solidFill>
              </a:rPr>
              <a:t>Experimente com Learning Rate.</a:t>
            </a:r>
            <a:endParaRPr sz="2400">
              <a:solidFill>
                <a:srgbClr val="434343"/>
              </a:solidFill>
            </a:endParaRPr>
          </a:p>
          <a:p>
            <a:pPr indent="0" lvl="0" marL="0" rtl="0" algn="l">
              <a:spcBef>
                <a:spcPts val="0"/>
              </a:spcBef>
              <a:spcAft>
                <a:spcPts val="0"/>
              </a:spcAft>
              <a:buNone/>
            </a:pPr>
            <a:r>
              <a:t/>
            </a:r>
            <a:endParaRPr sz="2400">
              <a:solidFill>
                <a:srgbClr val="434343"/>
              </a:solidFill>
            </a:endParaRPr>
          </a:p>
          <a:p>
            <a:pPr indent="0" lvl="0" marL="0" rtl="0" algn="l">
              <a:spcBef>
                <a:spcPts val="0"/>
              </a:spcBef>
              <a:spcAft>
                <a:spcPts val="0"/>
              </a:spcAft>
              <a:buNone/>
            </a:pPr>
            <a:r>
              <a:rPr lang="pt-BR">
                <a:solidFill>
                  <a:srgbClr val="434343"/>
                </a:solidFill>
              </a:rPr>
              <a:t>Link : </a:t>
            </a:r>
            <a:r>
              <a:rPr lang="pt-BR" u="sng">
                <a:solidFill>
                  <a:schemeClr val="hlink"/>
                </a:solidFill>
                <a:latin typeface="Roboto"/>
                <a:ea typeface="Roboto"/>
                <a:cs typeface="Roboto"/>
                <a:sym typeface="Roboto"/>
                <a:hlinkClick r:id="rId4"/>
              </a:rPr>
              <a:t>https://developers.google.com/machine-learning/crash-course/first-steps-with-tensorflow/video-lecture</a:t>
            </a:r>
            <a:r>
              <a:rPr lang="pt-BR">
                <a:solidFill>
                  <a:srgbClr val="434343"/>
                </a:solidFill>
                <a:latin typeface="Roboto"/>
                <a:ea typeface="Roboto"/>
                <a:cs typeface="Roboto"/>
                <a:sym typeface="Roboto"/>
              </a:rPr>
              <a:t> </a:t>
            </a:r>
            <a:endParaRPr sz="2400">
              <a:solidFill>
                <a:srgbClr val="434343"/>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pic>
        <p:nvPicPr>
          <p:cNvPr descr="This video is part of Google's Machine Learning Crash Course: https://g.co/machinelearningcrashcourse&#10;&#10;Machine Learning Crash Course is a fast-paced, practical introduction to machine learning. We recommend you view the video within the course to see the accompanying slides and documentation." id="600" name="Google Shape;600;p95" title="First Steps with TensorFlow">
            <a:hlinkClick r:id="rId3"/>
          </p:cNvPr>
          <p:cNvPicPr preferRelativeResize="0"/>
          <p:nvPr/>
        </p:nvPicPr>
        <p:blipFill>
          <a:blip r:embed="rId4">
            <a:alphaModFix/>
          </a:blip>
          <a:stretch>
            <a:fillRect/>
          </a:stretch>
        </p:blipFill>
        <p:spPr>
          <a:xfrm>
            <a:off x="1832263" y="552450"/>
            <a:ext cx="5479475" cy="3429000"/>
          </a:xfrm>
          <a:prstGeom prst="rect">
            <a:avLst/>
          </a:prstGeom>
          <a:noFill/>
          <a:ln>
            <a:noFill/>
          </a:ln>
        </p:spPr>
      </p:pic>
      <p:sp>
        <p:nvSpPr>
          <p:cNvPr id="601" name="Google Shape;601;p95"/>
          <p:cNvSpPr txBox="1"/>
          <p:nvPr/>
        </p:nvSpPr>
        <p:spPr>
          <a:xfrm>
            <a:off x="2026225" y="4309450"/>
            <a:ext cx="5091600" cy="46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t>Cassandra Xia é desenvolvedora no Google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96"/>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ToolKit</a:t>
            </a:r>
            <a:endParaRPr/>
          </a:p>
        </p:txBody>
      </p:sp>
      <p:pic>
        <p:nvPicPr>
          <p:cNvPr id="607" name="Google Shape;607;p96"/>
          <p:cNvPicPr preferRelativeResize="0"/>
          <p:nvPr/>
        </p:nvPicPr>
        <p:blipFill>
          <a:blip r:embed="rId3">
            <a:alphaModFix/>
          </a:blip>
          <a:stretch>
            <a:fillRect/>
          </a:stretch>
        </p:blipFill>
        <p:spPr>
          <a:xfrm>
            <a:off x="942975" y="1354025"/>
            <a:ext cx="7258050" cy="3390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97"/>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tf.estimator</a:t>
            </a:r>
            <a:endParaRPr/>
          </a:p>
        </p:txBody>
      </p:sp>
      <p:pic>
        <p:nvPicPr>
          <p:cNvPr id="613" name="Google Shape;613;p97"/>
          <p:cNvPicPr preferRelativeResize="0"/>
          <p:nvPr/>
        </p:nvPicPr>
        <p:blipFill>
          <a:blip r:embed="rId3">
            <a:alphaModFix/>
          </a:blip>
          <a:stretch>
            <a:fillRect/>
          </a:stretch>
        </p:blipFill>
        <p:spPr>
          <a:xfrm>
            <a:off x="342900" y="1582625"/>
            <a:ext cx="8458200" cy="26479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98"/>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Programming Exercises</a:t>
            </a:r>
            <a:endParaRPr/>
          </a:p>
        </p:txBody>
      </p:sp>
      <p:sp>
        <p:nvSpPr>
          <p:cNvPr id="619" name="Google Shape;619;p98"/>
          <p:cNvSpPr txBox="1"/>
          <p:nvPr/>
        </p:nvSpPr>
        <p:spPr>
          <a:xfrm>
            <a:off x="675450" y="1454725"/>
            <a:ext cx="77931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800"/>
              <a:t>Run the following three exercises in the provided order:</a:t>
            </a:r>
            <a:endParaRPr sz="1800"/>
          </a:p>
          <a:p>
            <a:pPr indent="0" lvl="0" marL="0" rtl="0" algn="l">
              <a:spcBef>
                <a:spcPts val="0"/>
              </a:spcBef>
              <a:spcAft>
                <a:spcPts val="0"/>
              </a:spcAft>
              <a:buNone/>
            </a:pPr>
            <a:r>
              <a:t/>
            </a:r>
            <a:endParaRPr sz="1800"/>
          </a:p>
          <a:p>
            <a:pPr indent="-342900" lvl="0" marL="457200" rtl="0" algn="l">
              <a:lnSpc>
                <a:spcPct val="115000"/>
              </a:lnSpc>
              <a:spcBef>
                <a:spcPts val="0"/>
              </a:spcBef>
              <a:spcAft>
                <a:spcPts val="0"/>
              </a:spcAft>
              <a:buSzPts val="1800"/>
              <a:buAutoNum type="arabicPeriod"/>
            </a:pPr>
            <a:r>
              <a:rPr lang="pt-BR" sz="1800" u="sng">
                <a:solidFill>
                  <a:schemeClr val="hlink"/>
                </a:solidFill>
                <a:hlinkClick r:id="rId3"/>
              </a:rPr>
              <a:t>Quick Introduction to pandas</a:t>
            </a:r>
            <a:r>
              <a:rPr lang="pt-BR" sz="1800"/>
              <a:t>. pandas is an important library for data analysis and modeling, and is widely used in TensorFlow coding. This tutorial provides all the pandas information you need for this course. If you already know pandas, you can skip this exercise.</a:t>
            </a:r>
            <a:endParaRPr sz="1800"/>
          </a:p>
          <a:p>
            <a:pPr indent="-342900" lvl="0" marL="457200" rtl="0" algn="l">
              <a:lnSpc>
                <a:spcPct val="115000"/>
              </a:lnSpc>
              <a:spcBef>
                <a:spcPts val="0"/>
              </a:spcBef>
              <a:spcAft>
                <a:spcPts val="0"/>
              </a:spcAft>
              <a:buSzPts val="1800"/>
              <a:buAutoNum type="arabicPeriod"/>
            </a:pPr>
            <a:r>
              <a:rPr lang="pt-BR" sz="1800" u="sng">
                <a:solidFill>
                  <a:schemeClr val="hlink"/>
                </a:solidFill>
                <a:hlinkClick r:id="rId4"/>
              </a:rPr>
              <a:t>First Steps with TensorFlow</a:t>
            </a:r>
            <a:r>
              <a:rPr lang="pt-BR" sz="1800"/>
              <a:t>. This exercise explores linear regression.</a:t>
            </a:r>
            <a:endParaRPr sz="1800"/>
          </a:p>
          <a:p>
            <a:pPr indent="-342900" lvl="0" marL="457200" rtl="0" algn="l">
              <a:lnSpc>
                <a:spcPct val="115000"/>
              </a:lnSpc>
              <a:spcBef>
                <a:spcPts val="0"/>
              </a:spcBef>
              <a:spcAft>
                <a:spcPts val="0"/>
              </a:spcAft>
              <a:buSzPts val="1800"/>
              <a:buAutoNum type="arabicPeriod"/>
            </a:pPr>
            <a:r>
              <a:rPr lang="pt-BR" sz="1800" u="sng">
                <a:solidFill>
                  <a:schemeClr val="hlink"/>
                </a:solidFill>
                <a:hlinkClick r:id="rId5"/>
              </a:rPr>
              <a:t>Synthetic Features and Outliers</a:t>
            </a:r>
            <a:r>
              <a:rPr lang="pt-BR" sz="1800"/>
              <a:t>. This exercise explores synthetic features and the effect of input outliers.</a:t>
            </a:r>
            <a:endParaRPr sz="1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99"/>
          <p:cNvSpPr txBox="1"/>
          <p:nvPr>
            <p:ph type="title"/>
          </p:nvPr>
        </p:nvSpPr>
        <p:spPr>
          <a:xfrm>
            <a:off x="460950" y="1423650"/>
            <a:ext cx="8222100" cy="22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4800"/>
              <a:t>Machine Learning </a:t>
            </a:r>
            <a:endParaRPr sz="4800"/>
          </a:p>
          <a:p>
            <a:pPr indent="0" lvl="0" marL="0" rtl="0" algn="ctr">
              <a:spcBef>
                <a:spcPts val="0"/>
              </a:spcBef>
              <a:spcAft>
                <a:spcPts val="0"/>
              </a:spcAft>
              <a:buNone/>
            </a:pPr>
            <a:r>
              <a:rPr lang="pt-BR" sz="4800"/>
              <a:t>vs</a:t>
            </a:r>
            <a:endParaRPr sz="4800"/>
          </a:p>
          <a:p>
            <a:pPr indent="0" lvl="0" marL="0" rtl="0" algn="ctr">
              <a:spcBef>
                <a:spcPts val="0"/>
              </a:spcBef>
              <a:spcAft>
                <a:spcPts val="0"/>
              </a:spcAft>
              <a:buNone/>
            </a:pPr>
            <a:r>
              <a:rPr lang="pt-BR" sz="4800"/>
              <a:t>Deep Learning</a:t>
            </a:r>
            <a:endParaRPr sz="48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100"/>
          <p:cNvSpPr txBox="1"/>
          <p:nvPr>
            <p:ph type="title"/>
          </p:nvPr>
        </p:nvSpPr>
        <p:spPr>
          <a:xfrm>
            <a:off x="124700" y="129125"/>
            <a:ext cx="89259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3000"/>
              <a:t>Deep Learning não precisa de features engineering</a:t>
            </a:r>
            <a:endParaRPr sz="3000"/>
          </a:p>
        </p:txBody>
      </p:sp>
      <p:pic>
        <p:nvPicPr>
          <p:cNvPr id="630" name="Google Shape;630;p100">
            <a:hlinkClick r:id="rId3"/>
          </p:cNvPr>
          <p:cNvPicPr preferRelativeResize="0"/>
          <p:nvPr/>
        </p:nvPicPr>
        <p:blipFill>
          <a:blip r:embed="rId4">
            <a:alphaModFix/>
          </a:blip>
          <a:stretch>
            <a:fillRect/>
          </a:stretch>
        </p:blipFill>
        <p:spPr>
          <a:xfrm>
            <a:off x="1271588" y="1424650"/>
            <a:ext cx="6600825" cy="3219450"/>
          </a:xfrm>
          <a:prstGeom prst="rect">
            <a:avLst/>
          </a:prstGeom>
          <a:noFill/>
          <a:ln>
            <a:noFill/>
          </a:ln>
        </p:spPr>
      </p:pic>
      <p:sp>
        <p:nvSpPr>
          <p:cNvPr id="631" name="Google Shape;631;p100"/>
          <p:cNvSpPr/>
          <p:nvPr/>
        </p:nvSpPr>
        <p:spPr>
          <a:xfrm>
            <a:off x="4551225" y="1895300"/>
            <a:ext cx="1569000" cy="75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101"/>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Machine Learning vs Deep Learning ?</a:t>
            </a:r>
            <a:endParaRPr/>
          </a:p>
        </p:txBody>
      </p:sp>
      <p:sp>
        <p:nvSpPr>
          <p:cNvPr id="637" name="Google Shape;637;p101"/>
          <p:cNvSpPr txBox="1"/>
          <p:nvPr/>
        </p:nvSpPr>
        <p:spPr>
          <a:xfrm>
            <a:off x="1307400" y="4581200"/>
            <a:ext cx="6529200" cy="52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a:t>TensorFlow Playground : </a:t>
            </a:r>
            <a:r>
              <a:rPr lang="pt-BR" u="sng">
                <a:solidFill>
                  <a:schemeClr val="hlink"/>
                </a:solidFill>
                <a:hlinkClick r:id="rId3"/>
              </a:rPr>
              <a:t>https://playground.tensorflow.org</a:t>
            </a:r>
            <a:r>
              <a:rPr lang="pt-BR"/>
              <a:t> </a:t>
            </a:r>
            <a:endParaRPr/>
          </a:p>
        </p:txBody>
      </p:sp>
      <p:pic>
        <p:nvPicPr>
          <p:cNvPr id="638" name="Google Shape;638;p101"/>
          <p:cNvPicPr preferRelativeResize="0"/>
          <p:nvPr/>
        </p:nvPicPr>
        <p:blipFill>
          <a:blip r:embed="rId4">
            <a:alphaModFix/>
          </a:blip>
          <a:stretch>
            <a:fillRect/>
          </a:stretch>
        </p:blipFill>
        <p:spPr>
          <a:xfrm>
            <a:off x="435076" y="2193425"/>
            <a:ext cx="3910751" cy="2041484"/>
          </a:xfrm>
          <a:prstGeom prst="rect">
            <a:avLst/>
          </a:prstGeom>
          <a:noFill/>
          <a:ln>
            <a:noFill/>
          </a:ln>
        </p:spPr>
      </p:pic>
      <p:pic>
        <p:nvPicPr>
          <p:cNvPr id="639" name="Google Shape;639;p101"/>
          <p:cNvPicPr preferRelativeResize="0"/>
          <p:nvPr/>
        </p:nvPicPr>
        <p:blipFill>
          <a:blip r:embed="rId5">
            <a:alphaModFix/>
          </a:blip>
          <a:stretch>
            <a:fillRect/>
          </a:stretch>
        </p:blipFill>
        <p:spPr>
          <a:xfrm>
            <a:off x="4798175" y="2205000"/>
            <a:ext cx="3910749" cy="2041475"/>
          </a:xfrm>
          <a:prstGeom prst="rect">
            <a:avLst/>
          </a:prstGeom>
          <a:noFill/>
          <a:ln>
            <a:noFill/>
          </a:ln>
        </p:spPr>
      </p:pic>
      <p:sp>
        <p:nvSpPr>
          <p:cNvPr id="640" name="Google Shape;640;p101"/>
          <p:cNvSpPr txBox="1"/>
          <p:nvPr/>
        </p:nvSpPr>
        <p:spPr>
          <a:xfrm>
            <a:off x="435075" y="1362725"/>
            <a:ext cx="3910800" cy="67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800"/>
              <a:t>Machine learning</a:t>
            </a:r>
            <a:endParaRPr b="1" sz="1800"/>
          </a:p>
          <a:p>
            <a:pPr indent="0" lvl="0" marL="0" rtl="0" algn="ctr">
              <a:spcBef>
                <a:spcPts val="0"/>
              </a:spcBef>
              <a:spcAft>
                <a:spcPts val="0"/>
              </a:spcAft>
              <a:buNone/>
            </a:pPr>
            <a:r>
              <a:rPr b="1" lang="pt-BR" sz="1800">
                <a:solidFill>
                  <a:schemeClr val="dk1"/>
                </a:solidFill>
              </a:rPr>
              <a:t>COM </a:t>
            </a:r>
            <a:r>
              <a:rPr lang="pt-BR" sz="1800"/>
              <a:t>features engineering</a:t>
            </a:r>
            <a:endParaRPr sz="1800"/>
          </a:p>
        </p:txBody>
      </p:sp>
      <p:sp>
        <p:nvSpPr>
          <p:cNvPr id="641" name="Google Shape;641;p101"/>
          <p:cNvSpPr txBox="1"/>
          <p:nvPr/>
        </p:nvSpPr>
        <p:spPr>
          <a:xfrm>
            <a:off x="4778475" y="1362725"/>
            <a:ext cx="3910800" cy="67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800"/>
              <a:t>Deep learning</a:t>
            </a:r>
            <a:endParaRPr b="1" sz="1800"/>
          </a:p>
          <a:p>
            <a:pPr indent="0" lvl="0" marL="0" rtl="0" algn="ctr">
              <a:spcBef>
                <a:spcPts val="0"/>
              </a:spcBef>
              <a:spcAft>
                <a:spcPts val="0"/>
              </a:spcAft>
              <a:buNone/>
            </a:pPr>
            <a:r>
              <a:rPr b="1" lang="pt-BR" sz="1800">
                <a:solidFill>
                  <a:schemeClr val="dk1"/>
                </a:solidFill>
              </a:rPr>
              <a:t>SEM </a:t>
            </a:r>
            <a:r>
              <a:rPr lang="pt-BR" sz="1800"/>
              <a:t>features engineering</a:t>
            </a:r>
            <a:endParaRPr sz="1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102"/>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Ciclo virtuoso da IA (ou como começar)</a:t>
            </a:r>
            <a:endParaRPr/>
          </a:p>
        </p:txBody>
      </p:sp>
      <p:grpSp>
        <p:nvGrpSpPr>
          <p:cNvPr id="647" name="Google Shape;647;p102"/>
          <p:cNvGrpSpPr/>
          <p:nvPr/>
        </p:nvGrpSpPr>
        <p:grpSpPr>
          <a:xfrm>
            <a:off x="2820225" y="1577250"/>
            <a:ext cx="3175200" cy="3175200"/>
            <a:chOff x="2820225" y="891450"/>
            <a:chExt cx="3175200" cy="3175200"/>
          </a:xfrm>
        </p:grpSpPr>
        <p:sp>
          <p:nvSpPr>
            <p:cNvPr id="648" name="Google Shape;648;p102"/>
            <p:cNvSpPr/>
            <p:nvPr/>
          </p:nvSpPr>
          <p:spPr>
            <a:xfrm rot="10800000">
              <a:off x="2820225" y="891450"/>
              <a:ext cx="3175200" cy="3175200"/>
            </a:xfrm>
            <a:prstGeom prst="blockArc">
              <a:avLst>
                <a:gd fmla="val 5399801" name="adj1"/>
                <a:gd fmla="val 3012680" name="adj2"/>
                <a:gd fmla="val 6939" name="adj3"/>
              </a:avLst>
            </a:prstGeom>
            <a:solidFill>
              <a:srgbClr val="A1C3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02"/>
            <p:cNvSpPr/>
            <p:nvPr/>
          </p:nvSpPr>
          <p:spPr>
            <a:xfrm rot="10800000">
              <a:off x="3175023" y="1179900"/>
              <a:ext cx="450600" cy="450600"/>
            </a:xfrm>
            <a:prstGeom prst="rtTriangle">
              <a:avLst/>
            </a:prstGeom>
            <a:solidFill>
              <a:srgbClr val="A1C3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 name="Google Shape;650;p102"/>
          <p:cNvSpPr/>
          <p:nvPr/>
        </p:nvSpPr>
        <p:spPr>
          <a:xfrm>
            <a:off x="5130375" y="3164875"/>
            <a:ext cx="1598400" cy="629700"/>
          </a:xfrm>
          <a:prstGeom prst="rect">
            <a:avLst/>
          </a:prstGeom>
          <a:solidFill>
            <a:srgbClr val="0C58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FFFFFF"/>
                </a:solidFill>
                <a:latin typeface="Roboto"/>
                <a:ea typeface="Roboto"/>
                <a:cs typeface="Roboto"/>
                <a:sym typeface="Roboto"/>
              </a:rPr>
              <a:t>Produto</a:t>
            </a:r>
            <a:endParaRPr sz="3000">
              <a:solidFill>
                <a:srgbClr val="FFFFFF"/>
              </a:solidFill>
            </a:endParaRPr>
          </a:p>
        </p:txBody>
      </p:sp>
      <p:sp>
        <p:nvSpPr>
          <p:cNvPr id="651" name="Google Shape;651;p102"/>
          <p:cNvSpPr/>
          <p:nvPr/>
        </p:nvSpPr>
        <p:spPr>
          <a:xfrm>
            <a:off x="3798075" y="1375250"/>
            <a:ext cx="1332300" cy="629700"/>
          </a:xfrm>
          <a:prstGeom prst="rect">
            <a:avLst/>
          </a:prstGeom>
          <a:solidFill>
            <a:srgbClr val="0C58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FFFFFF"/>
                </a:solidFill>
                <a:latin typeface="Roboto"/>
                <a:ea typeface="Roboto"/>
                <a:cs typeface="Roboto"/>
                <a:sym typeface="Roboto"/>
              </a:rPr>
              <a:t>Dados</a:t>
            </a:r>
            <a:endParaRPr sz="3000">
              <a:solidFill>
                <a:srgbClr val="FFFFFF"/>
              </a:solidFill>
            </a:endParaRPr>
          </a:p>
        </p:txBody>
      </p:sp>
      <p:sp>
        <p:nvSpPr>
          <p:cNvPr id="652" name="Google Shape;652;p102"/>
          <p:cNvSpPr/>
          <p:nvPr/>
        </p:nvSpPr>
        <p:spPr>
          <a:xfrm>
            <a:off x="1984250" y="3164875"/>
            <a:ext cx="1696500" cy="629700"/>
          </a:xfrm>
          <a:prstGeom prst="rect">
            <a:avLst/>
          </a:prstGeom>
          <a:solidFill>
            <a:srgbClr val="0C58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3000">
                <a:solidFill>
                  <a:srgbClr val="FFFFFF"/>
                </a:solidFill>
                <a:latin typeface="Roboto"/>
                <a:ea typeface="Roboto"/>
                <a:cs typeface="Roboto"/>
                <a:sym typeface="Roboto"/>
              </a:rPr>
              <a:t>Usuários</a:t>
            </a:r>
            <a:endParaRPr sz="30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656" name="Shape 656"/>
        <p:cNvGrpSpPr/>
        <p:nvPr/>
      </p:nvGrpSpPr>
      <p:grpSpPr>
        <a:xfrm>
          <a:off x="0" y="0"/>
          <a:ext cx="0" cy="0"/>
          <a:chOff x="0" y="0"/>
          <a:chExt cx="0" cy="0"/>
        </a:xfrm>
      </p:grpSpPr>
      <p:sp>
        <p:nvSpPr>
          <p:cNvPr id="657" name="Google Shape;657;p103"/>
          <p:cNvSpPr txBox="1"/>
          <p:nvPr/>
        </p:nvSpPr>
        <p:spPr>
          <a:xfrm>
            <a:off x="1882050" y="1971600"/>
            <a:ext cx="5379900" cy="12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6000">
                <a:solidFill>
                  <a:srgbClr val="FFFFFF"/>
                </a:solidFill>
              </a:rPr>
              <a:t>Obrigado</a:t>
            </a:r>
            <a:endParaRPr sz="6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50"/>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Instrutores | </a:t>
            </a:r>
            <a:r>
              <a:rPr lang="pt-BR"/>
              <a:t>Pierre Guillou &amp; Paulo Cotta</a:t>
            </a:r>
            <a:endParaRPr/>
          </a:p>
        </p:txBody>
      </p:sp>
      <p:sp>
        <p:nvSpPr>
          <p:cNvPr id="300" name="Google Shape;300;p50"/>
          <p:cNvSpPr txBox="1"/>
          <p:nvPr>
            <p:ph idx="1" type="body"/>
          </p:nvPr>
        </p:nvSpPr>
        <p:spPr>
          <a:xfrm>
            <a:off x="2391250" y="1252125"/>
            <a:ext cx="6255000" cy="16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300">
                <a:solidFill>
                  <a:srgbClr val="434343"/>
                </a:solidFill>
              </a:rPr>
              <a:t>Consultor em IA &amp; Co-organizador </a:t>
            </a:r>
            <a:endParaRPr sz="2300">
              <a:solidFill>
                <a:srgbClr val="434343"/>
              </a:solidFill>
            </a:endParaRPr>
          </a:p>
          <a:p>
            <a:pPr indent="0" lvl="0" marL="457200" rtl="0" algn="l">
              <a:spcBef>
                <a:spcPts val="0"/>
              </a:spcBef>
              <a:spcAft>
                <a:spcPts val="0"/>
              </a:spcAft>
              <a:buNone/>
            </a:pPr>
            <a:r>
              <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dos meetups “</a:t>
            </a:r>
            <a:r>
              <a:rPr lang="pt-BR" sz="1400" u="sng">
                <a:solidFill>
                  <a:schemeClr val="hlink"/>
                </a:solidFill>
                <a:hlinkClick r:id="rId3"/>
              </a:rPr>
              <a:t>Inteligência Artificial Brasília</a:t>
            </a:r>
            <a:r>
              <a:rPr lang="pt-BR" sz="1400">
                <a:solidFill>
                  <a:srgbClr val="434343"/>
                </a:solidFill>
              </a:rPr>
              <a:t>” &amp; “</a:t>
            </a:r>
            <a:r>
              <a:rPr lang="pt-BR" sz="1400" u="sng">
                <a:solidFill>
                  <a:schemeClr val="hlink"/>
                </a:solidFill>
                <a:hlinkClick r:id="rId4"/>
              </a:rPr>
              <a:t>Deep Learning Brasília</a:t>
            </a:r>
            <a:r>
              <a:rPr lang="pt-BR" sz="1400">
                <a:solidFill>
                  <a:srgbClr val="434343"/>
                </a:solidFill>
              </a:rPr>
              <a:t>”</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do </a:t>
            </a:r>
            <a:r>
              <a:rPr lang="pt-BR" sz="1400" u="sng">
                <a:solidFill>
                  <a:schemeClr val="hlink"/>
                </a:solidFill>
                <a:hlinkClick r:id="rId5"/>
              </a:rPr>
              <a:t>grupo de estudo do Deep Learning em Brasília</a:t>
            </a:r>
            <a:r>
              <a:rPr lang="pt-BR" sz="1400">
                <a:solidFill>
                  <a:srgbClr val="434343"/>
                </a:solidFill>
              </a:rPr>
              <a:t> (</a:t>
            </a:r>
            <a:r>
              <a:rPr lang="pt-BR" sz="1400" u="sng">
                <a:solidFill>
                  <a:schemeClr val="hlink"/>
                </a:solidFill>
                <a:hlinkClick r:id="rId6"/>
              </a:rPr>
              <a:t>fórum Fastai</a:t>
            </a:r>
            <a:r>
              <a:rPr lang="pt-BR" sz="1400">
                <a:solidFill>
                  <a:srgbClr val="434343"/>
                </a:solidFill>
              </a:rPr>
              <a:t>)</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do </a:t>
            </a:r>
            <a:r>
              <a:rPr lang="pt-BR" sz="1400" u="sng">
                <a:solidFill>
                  <a:schemeClr val="hlink"/>
                </a:solidFill>
                <a:hlinkClick r:id="rId7"/>
              </a:rPr>
              <a:t>grupo de estudo dos impactos da IA na sociedade com o ICS / UnB</a:t>
            </a:r>
            <a:endParaRPr sz="1400">
              <a:solidFill>
                <a:srgbClr val="434343"/>
              </a:solidFill>
            </a:endParaRPr>
          </a:p>
        </p:txBody>
      </p:sp>
      <p:pic>
        <p:nvPicPr>
          <p:cNvPr id="301" name="Google Shape;301;p50"/>
          <p:cNvPicPr preferRelativeResize="0"/>
          <p:nvPr/>
        </p:nvPicPr>
        <p:blipFill>
          <a:blip r:embed="rId8">
            <a:alphaModFix/>
          </a:blip>
          <a:stretch>
            <a:fillRect/>
          </a:stretch>
        </p:blipFill>
        <p:spPr>
          <a:xfrm>
            <a:off x="2418780" y="3450726"/>
            <a:ext cx="624396" cy="609314"/>
          </a:xfrm>
          <a:prstGeom prst="rect">
            <a:avLst/>
          </a:prstGeom>
          <a:noFill/>
          <a:ln>
            <a:noFill/>
          </a:ln>
        </p:spPr>
      </p:pic>
      <p:pic>
        <p:nvPicPr>
          <p:cNvPr id="302" name="Google Shape;302;p50"/>
          <p:cNvPicPr preferRelativeResize="0"/>
          <p:nvPr/>
        </p:nvPicPr>
        <p:blipFill>
          <a:blip r:embed="rId9">
            <a:alphaModFix/>
          </a:blip>
          <a:stretch>
            <a:fillRect/>
          </a:stretch>
        </p:blipFill>
        <p:spPr>
          <a:xfrm>
            <a:off x="2372503" y="3881900"/>
            <a:ext cx="716951" cy="699634"/>
          </a:xfrm>
          <a:prstGeom prst="rect">
            <a:avLst/>
          </a:prstGeom>
          <a:noFill/>
          <a:ln>
            <a:noFill/>
          </a:ln>
        </p:spPr>
      </p:pic>
      <p:pic>
        <p:nvPicPr>
          <p:cNvPr id="303" name="Google Shape;303;p50"/>
          <p:cNvPicPr preferRelativeResize="0"/>
          <p:nvPr/>
        </p:nvPicPr>
        <p:blipFill>
          <a:blip r:embed="rId10">
            <a:alphaModFix/>
          </a:blip>
          <a:stretch>
            <a:fillRect/>
          </a:stretch>
        </p:blipFill>
        <p:spPr>
          <a:xfrm>
            <a:off x="2509952" y="4544650"/>
            <a:ext cx="442051" cy="431375"/>
          </a:xfrm>
          <a:prstGeom prst="rect">
            <a:avLst/>
          </a:prstGeom>
          <a:noFill/>
          <a:ln>
            <a:noFill/>
          </a:ln>
        </p:spPr>
      </p:pic>
      <p:sp>
        <p:nvSpPr>
          <p:cNvPr id="304" name="Google Shape;304;p50"/>
          <p:cNvSpPr txBox="1"/>
          <p:nvPr>
            <p:ph idx="1" type="body"/>
          </p:nvPr>
        </p:nvSpPr>
        <p:spPr>
          <a:xfrm>
            <a:off x="3219283" y="3538275"/>
            <a:ext cx="2945400" cy="43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1400">
                <a:solidFill>
                  <a:srgbClr val="434343"/>
                </a:solidFill>
                <a:uFill>
                  <a:noFill/>
                </a:uFill>
                <a:hlinkClick r:id="rId11"/>
              </a:rPr>
              <a:t>m.me/pierre.guillou.fr</a:t>
            </a:r>
            <a:endParaRPr sz="1400">
              <a:solidFill>
                <a:srgbClr val="434343"/>
              </a:solidFill>
            </a:endParaRPr>
          </a:p>
        </p:txBody>
      </p:sp>
      <p:sp>
        <p:nvSpPr>
          <p:cNvPr id="305" name="Google Shape;305;p50"/>
          <p:cNvSpPr txBox="1"/>
          <p:nvPr>
            <p:ph idx="1" type="body"/>
          </p:nvPr>
        </p:nvSpPr>
        <p:spPr>
          <a:xfrm>
            <a:off x="3219259" y="4046010"/>
            <a:ext cx="29454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1400">
                <a:solidFill>
                  <a:srgbClr val="434343"/>
                </a:solidFill>
                <a:uFill>
                  <a:noFill/>
                </a:uFill>
                <a:hlinkClick r:id="rId12"/>
              </a:rPr>
              <a:t>@pierre_guillou</a:t>
            </a:r>
            <a:endParaRPr sz="1400">
              <a:solidFill>
                <a:srgbClr val="434343"/>
              </a:solidFill>
            </a:endParaRPr>
          </a:p>
        </p:txBody>
      </p:sp>
      <p:sp>
        <p:nvSpPr>
          <p:cNvPr id="306" name="Google Shape;306;p50"/>
          <p:cNvSpPr txBox="1"/>
          <p:nvPr>
            <p:ph idx="1" type="body"/>
          </p:nvPr>
        </p:nvSpPr>
        <p:spPr>
          <a:xfrm>
            <a:off x="3219277" y="4574625"/>
            <a:ext cx="31695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1400">
                <a:solidFill>
                  <a:srgbClr val="434343"/>
                </a:solidFill>
                <a:uFill>
                  <a:noFill/>
                </a:uFill>
                <a:hlinkClick r:id="rId13"/>
              </a:rPr>
              <a:t>linkedin.com/in/pierreguillou</a:t>
            </a:r>
            <a:endParaRPr sz="1400">
              <a:solidFill>
                <a:srgbClr val="434343"/>
              </a:solidFill>
            </a:endParaRPr>
          </a:p>
        </p:txBody>
      </p:sp>
      <p:pic>
        <p:nvPicPr>
          <p:cNvPr id="307" name="Google Shape;307;p50"/>
          <p:cNvPicPr preferRelativeResize="0"/>
          <p:nvPr/>
        </p:nvPicPr>
        <p:blipFill>
          <a:blip r:embed="rId14">
            <a:alphaModFix/>
          </a:blip>
          <a:stretch>
            <a:fillRect/>
          </a:stretch>
        </p:blipFill>
        <p:spPr>
          <a:xfrm>
            <a:off x="2464663" y="2991022"/>
            <a:ext cx="532615" cy="431375"/>
          </a:xfrm>
          <a:prstGeom prst="rect">
            <a:avLst/>
          </a:prstGeom>
          <a:noFill/>
          <a:ln>
            <a:noFill/>
          </a:ln>
        </p:spPr>
      </p:pic>
      <p:sp>
        <p:nvSpPr>
          <p:cNvPr id="308" name="Google Shape;308;p50"/>
          <p:cNvSpPr txBox="1"/>
          <p:nvPr>
            <p:ph idx="1" type="body"/>
          </p:nvPr>
        </p:nvSpPr>
        <p:spPr>
          <a:xfrm>
            <a:off x="3219277" y="2993325"/>
            <a:ext cx="3288300" cy="43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1400">
                <a:solidFill>
                  <a:srgbClr val="434343"/>
                </a:solidFill>
                <a:uFill>
                  <a:noFill/>
                </a:uFill>
                <a:hlinkClick r:id="rId15"/>
              </a:rPr>
              <a:t>medium.com/@pierre_guillou</a:t>
            </a:r>
            <a:endParaRPr sz="1400">
              <a:solidFill>
                <a:srgbClr val="434343"/>
              </a:solidFill>
            </a:endParaRPr>
          </a:p>
        </p:txBody>
      </p:sp>
      <p:pic>
        <p:nvPicPr>
          <p:cNvPr id="309" name="Google Shape;309;p50"/>
          <p:cNvPicPr preferRelativeResize="0"/>
          <p:nvPr/>
        </p:nvPicPr>
        <p:blipFill>
          <a:blip r:embed="rId16">
            <a:alphaModFix/>
          </a:blip>
          <a:stretch>
            <a:fillRect/>
          </a:stretch>
        </p:blipFill>
        <p:spPr>
          <a:xfrm>
            <a:off x="497746" y="1342725"/>
            <a:ext cx="1574588" cy="1574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1"/>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Instrutores | Pierre Guillou &amp; Paulo Cotta</a:t>
            </a:r>
            <a:endParaRPr/>
          </a:p>
        </p:txBody>
      </p:sp>
      <p:sp>
        <p:nvSpPr>
          <p:cNvPr id="315" name="Google Shape;315;p51"/>
          <p:cNvSpPr txBox="1"/>
          <p:nvPr>
            <p:ph idx="1" type="body"/>
          </p:nvPr>
        </p:nvSpPr>
        <p:spPr>
          <a:xfrm>
            <a:off x="2391250" y="1252125"/>
            <a:ext cx="6255000" cy="16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300">
                <a:solidFill>
                  <a:srgbClr val="434343"/>
                </a:solidFill>
              </a:rPr>
              <a:t>Desenvolvedor IA - Stefanini</a:t>
            </a:r>
            <a:r>
              <a:rPr lang="pt-BR" sz="2300">
                <a:solidFill>
                  <a:srgbClr val="434343"/>
                </a:solidFill>
              </a:rPr>
              <a:t> &amp; Ajudante</a:t>
            </a:r>
            <a:endParaRPr sz="2300">
              <a:solidFill>
                <a:srgbClr val="434343"/>
              </a:solidFill>
            </a:endParaRPr>
          </a:p>
          <a:p>
            <a:pPr indent="0" lvl="0" marL="457200" rtl="0" algn="l">
              <a:spcBef>
                <a:spcPts val="0"/>
              </a:spcBef>
              <a:spcAft>
                <a:spcPts val="0"/>
              </a:spcAft>
              <a:buNone/>
            </a:pPr>
            <a:r>
              <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Líder e quer muito disseminar o conhecimento em ML e DL;</a:t>
            </a:r>
            <a:endParaRPr sz="1400">
              <a:solidFill>
                <a:srgbClr val="434343"/>
              </a:solidFill>
            </a:endParaRPr>
          </a:p>
          <a:p>
            <a:pPr indent="-317500" lvl="0" marL="457200" rtl="0" algn="l">
              <a:spcBef>
                <a:spcPts val="0"/>
              </a:spcBef>
              <a:spcAft>
                <a:spcPts val="0"/>
              </a:spcAft>
              <a:buClr>
                <a:srgbClr val="434343"/>
              </a:buClr>
              <a:buSzPts val="1400"/>
              <a:buChar char="●"/>
            </a:pPr>
            <a:r>
              <a:rPr lang="pt-BR" sz="1400">
                <a:solidFill>
                  <a:srgbClr val="434343"/>
                </a:solidFill>
              </a:rPr>
              <a:t>Algoritmos de Deep Learning e Machine Learning no git: </a:t>
            </a:r>
            <a:r>
              <a:rPr lang="pt-BR" sz="1400">
                <a:solidFill>
                  <a:srgbClr val="434343"/>
                </a:solidFill>
              </a:rPr>
              <a:t>https://github.com/paulovpcotta.</a:t>
            </a:r>
            <a:endParaRPr sz="1400">
              <a:solidFill>
                <a:srgbClr val="434343"/>
              </a:solidFill>
            </a:endParaRPr>
          </a:p>
        </p:txBody>
      </p:sp>
      <p:pic>
        <p:nvPicPr>
          <p:cNvPr id="316" name="Google Shape;316;p51"/>
          <p:cNvPicPr preferRelativeResize="0"/>
          <p:nvPr/>
        </p:nvPicPr>
        <p:blipFill>
          <a:blip r:embed="rId3">
            <a:alphaModFix/>
          </a:blip>
          <a:stretch>
            <a:fillRect/>
          </a:stretch>
        </p:blipFill>
        <p:spPr>
          <a:xfrm>
            <a:off x="2563865" y="2957600"/>
            <a:ext cx="716951" cy="699634"/>
          </a:xfrm>
          <a:prstGeom prst="rect">
            <a:avLst/>
          </a:prstGeom>
          <a:noFill/>
          <a:ln>
            <a:noFill/>
          </a:ln>
        </p:spPr>
      </p:pic>
      <p:pic>
        <p:nvPicPr>
          <p:cNvPr id="317" name="Google Shape;317;p51"/>
          <p:cNvPicPr preferRelativeResize="0"/>
          <p:nvPr/>
        </p:nvPicPr>
        <p:blipFill>
          <a:blip r:embed="rId4">
            <a:alphaModFix/>
          </a:blip>
          <a:stretch>
            <a:fillRect/>
          </a:stretch>
        </p:blipFill>
        <p:spPr>
          <a:xfrm>
            <a:off x="2701315" y="3620350"/>
            <a:ext cx="442051" cy="431375"/>
          </a:xfrm>
          <a:prstGeom prst="rect">
            <a:avLst/>
          </a:prstGeom>
          <a:noFill/>
          <a:ln>
            <a:noFill/>
          </a:ln>
        </p:spPr>
      </p:pic>
      <p:sp>
        <p:nvSpPr>
          <p:cNvPr id="318" name="Google Shape;318;p51"/>
          <p:cNvSpPr txBox="1"/>
          <p:nvPr>
            <p:ph idx="1" type="body"/>
          </p:nvPr>
        </p:nvSpPr>
        <p:spPr>
          <a:xfrm>
            <a:off x="3410621" y="3121710"/>
            <a:ext cx="29454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1400">
                <a:solidFill>
                  <a:srgbClr val="434343"/>
                </a:solidFill>
                <a:uFill>
                  <a:noFill/>
                </a:uFill>
                <a:hlinkClick r:id="rId5"/>
              </a:rPr>
              <a:t>@</a:t>
            </a:r>
            <a:r>
              <a:rPr lang="pt-BR" sz="1400">
                <a:solidFill>
                  <a:srgbClr val="434343"/>
                </a:solidFill>
              </a:rPr>
              <a:t>PauloVPCotta</a:t>
            </a:r>
            <a:endParaRPr sz="1400">
              <a:solidFill>
                <a:srgbClr val="434343"/>
              </a:solidFill>
            </a:endParaRPr>
          </a:p>
        </p:txBody>
      </p:sp>
      <p:sp>
        <p:nvSpPr>
          <p:cNvPr id="319" name="Google Shape;319;p51"/>
          <p:cNvSpPr txBox="1"/>
          <p:nvPr>
            <p:ph idx="1" type="body"/>
          </p:nvPr>
        </p:nvSpPr>
        <p:spPr>
          <a:xfrm>
            <a:off x="3410651" y="3650325"/>
            <a:ext cx="3547200" cy="3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1400">
                <a:solidFill>
                  <a:srgbClr val="434343"/>
                </a:solidFill>
                <a:uFill>
                  <a:noFill/>
                </a:uFill>
                <a:hlinkClick r:id="rId6"/>
              </a:rPr>
              <a:t>linkedin.com/in/</a:t>
            </a:r>
            <a:r>
              <a:rPr lang="pt-BR" sz="1400">
                <a:solidFill>
                  <a:srgbClr val="434343"/>
                </a:solidFill>
              </a:rPr>
              <a:t>paulo-vitor-pereira-cotta</a:t>
            </a:r>
            <a:endParaRPr sz="1400">
              <a:solidFill>
                <a:srgbClr val="434343"/>
              </a:solidFill>
            </a:endParaRPr>
          </a:p>
        </p:txBody>
      </p:sp>
      <p:pic>
        <p:nvPicPr>
          <p:cNvPr id="320" name="Google Shape;320;p51"/>
          <p:cNvPicPr preferRelativeResize="0"/>
          <p:nvPr/>
        </p:nvPicPr>
        <p:blipFill rotWithShape="1">
          <a:blip r:embed="rId7">
            <a:alphaModFix/>
          </a:blip>
          <a:srcRect b="19604" l="0" r="0" t="12275"/>
          <a:stretch/>
        </p:blipFill>
        <p:spPr>
          <a:xfrm>
            <a:off x="152400" y="1387625"/>
            <a:ext cx="2067701" cy="1877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52"/>
          <p:cNvSpPr txBox="1"/>
          <p:nvPr>
            <p:ph type="title"/>
          </p:nvPr>
        </p:nvSpPr>
        <p:spPr>
          <a:xfrm>
            <a:off x="471900" y="1291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Vocês e a IA ?</a:t>
            </a:r>
            <a:endParaRPr/>
          </a:p>
        </p:txBody>
      </p:sp>
      <p:sp>
        <p:nvSpPr>
          <p:cNvPr id="326" name="Google Shape;326;p52"/>
          <p:cNvSpPr txBox="1"/>
          <p:nvPr>
            <p:ph idx="1" type="body"/>
          </p:nvPr>
        </p:nvSpPr>
        <p:spPr>
          <a:xfrm>
            <a:off x="1659900" y="1859750"/>
            <a:ext cx="5976600" cy="21504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pt-BR" sz="2300">
                <a:solidFill>
                  <a:srgbClr val="434343"/>
                </a:solidFill>
              </a:rPr>
              <a:t>Quantos </a:t>
            </a:r>
            <a:r>
              <a:rPr lang="pt-BR" sz="2300">
                <a:solidFill>
                  <a:srgbClr val="434343"/>
                </a:solidFill>
              </a:rPr>
              <a:t>já</a:t>
            </a:r>
            <a:r>
              <a:rPr lang="pt-BR" sz="2300">
                <a:solidFill>
                  <a:srgbClr val="434343"/>
                </a:solidFill>
              </a:rPr>
              <a:t> treinaram :</a:t>
            </a:r>
            <a:endParaRPr sz="2300">
              <a:solidFill>
                <a:srgbClr val="434343"/>
              </a:solidFill>
            </a:endParaRPr>
          </a:p>
          <a:p>
            <a:pPr indent="-374650" lvl="0" marL="457200" rtl="0" algn="l">
              <a:spcBef>
                <a:spcPts val="1600"/>
              </a:spcBef>
              <a:spcAft>
                <a:spcPts val="0"/>
              </a:spcAft>
              <a:buClr>
                <a:srgbClr val="434343"/>
              </a:buClr>
              <a:buSzPts val="2300"/>
              <a:buAutoNum type="arabicPeriod"/>
            </a:pPr>
            <a:r>
              <a:rPr lang="pt-BR" sz="2300">
                <a:solidFill>
                  <a:srgbClr val="434343"/>
                </a:solidFill>
              </a:rPr>
              <a:t>um modelo de Machine Learning ?</a:t>
            </a:r>
            <a:endParaRPr sz="2300">
              <a:solidFill>
                <a:srgbClr val="434343"/>
              </a:solidFill>
            </a:endParaRPr>
          </a:p>
          <a:p>
            <a:pPr indent="-374650" lvl="0" marL="457200" rtl="0" algn="l">
              <a:spcBef>
                <a:spcPts val="0"/>
              </a:spcBef>
              <a:spcAft>
                <a:spcPts val="0"/>
              </a:spcAft>
              <a:buClr>
                <a:srgbClr val="434343"/>
              </a:buClr>
              <a:buSzPts val="2300"/>
              <a:buAutoNum type="arabicPeriod"/>
            </a:pPr>
            <a:r>
              <a:rPr lang="pt-BR" sz="2300">
                <a:solidFill>
                  <a:srgbClr val="434343"/>
                </a:solidFill>
              </a:rPr>
              <a:t>uma Rede Neural Artificial ?</a:t>
            </a:r>
            <a:endParaRPr sz="2300">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3"/>
          <p:cNvSpPr txBox="1"/>
          <p:nvPr>
            <p:ph type="title"/>
          </p:nvPr>
        </p:nvSpPr>
        <p:spPr>
          <a:xfrm>
            <a:off x="460950" y="1871850"/>
            <a:ext cx="8222100" cy="139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4800"/>
              <a:t>P</a:t>
            </a:r>
            <a:r>
              <a:rPr lang="pt-BR" sz="4800"/>
              <a:t>ais</a:t>
            </a:r>
            <a:r>
              <a:rPr lang="pt-BR" sz="4800"/>
              <a:t> da IA</a:t>
            </a:r>
            <a:endParaRPr sz="4800"/>
          </a:p>
          <a:p>
            <a:pPr indent="0" lvl="0" marL="0" rtl="0" algn="ctr">
              <a:spcBef>
                <a:spcPts val="0"/>
              </a:spcBef>
              <a:spcAft>
                <a:spcPts val="0"/>
              </a:spcAft>
              <a:buNone/>
            </a:pPr>
            <a:r>
              <a:rPr lang="pt-BR" sz="4800"/>
              <a:t>… e os ensinamentos deles !</a:t>
            </a:r>
            <a:endParaRPr sz="4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lobal Master">
  <a:themeElements>
    <a:clrScheme name="Simple Light">
      <a:dk1>
        <a:srgbClr val="212121"/>
      </a:dk1>
      <a:lt1>
        <a:srgbClr val="FFFFFF"/>
      </a:lt1>
      <a:dk2>
        <a:srgbClr val="757575"/>
      </a:dk2>
      <a:lt2>
        <a:srgbClr val="EEEEEE"/>
      </a:lt2>
      <a:accent1>
        <a:srgbClr val="595959"/>
      </a:accent1>
      <a:accent2>
        <a:srgbClr val="000000"/>
      </a:accent2>
      <a:accent3>
        <a:srgbClr val="78909C"/>
      </a:accent3>
      <a:accent4>
        <a:srgbClr val="FF49E8"/>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